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5" r:id="rId12"/>
    <p:sldId id="266" r:id="rId13"/>
    <p:sldId id="267" r:id="rId14"/>
    <p:sldId id="273" r:id="rId15"/>
    <p:sldId id="277" r:id="rId16"/>
    <p:sldId id="274" r:id="rId17"/>
    <p:sldId id="276" r:id="rId18"/>
    <p:sldId id="268" r:id="rId19"/>
    <p:sldId id="269" r:id="rId20"/>
    <p:sldId id="270" r:id="rId21"/>
    <p:sldId id="271" r:id="rId22"/>
    <p:sldId id="272" r:id="rId23"/>
    <p:sldId id="278" r:id="rId24"/>
  </p:sldIdLst>
  <p:sldSz cx="10080625" cy="7559675"/>
  <p:notesSz cx="7086600" cy="10210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0000"/>
    <a:srgbClr val="FF00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0" autoAdjust="0"/>
    <p:restoredTop sz="94578" autoAdjust="0"/>
  </p:normalViewPr>
  <p:slideViewPr>
    <p:cSldViewPr>
      <p:cViewPr varScale="1">
        <p:scale>
          <a:sx n="95" d="100"/>
          <a:sy n="95" d="100"/>
        </p:scale>
        <p:origin x="-624" y="-96"/>
      </p:cViewPr>
      <p:guideLst>
        <p:guide orient="horz" pos="2381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t" anchorCtr="0" compatLnSpc="1">
            <a:prstTxWarp prst="textNoShape">
              <a:avLst/>
            </a:prstTxWarp>
          </a:bodyPr>
          <a:lstStyle>
            <a:lvl1pPr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3200" y="0"/>
            <a:ext cx="307181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98038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b" anchorCtr="0" compatLnSpc="1">
            <a:prstTxWarp prst="textNoShape">
              <a:avLst/>
            </a:prstTxWarp>
          </a:bodyPr>
          <a:lstStyle>
            <a:lvl1pPr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3200" y="9698038"/>
            <a:ext cx="307181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448827D-E65F-4F48-BF94-88E07665320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9800" y="1039813"/>
            <a:ext cx="5013325" cy="3759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68388" y="5164138"/>
            <a:ext cx="476408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cs-CZ" smtClean="0"/>
          </a:p>
        </p:txBody>
      </p:sp>
      <p:sp>
        <p:nvSpPr>
          <p:cNvPr id="2051" name="Freeform 3"/>
          <p:cNvSpPr>
            <a:spLocks noChangeArrowheads="1"/>
          </p:cNvSpPr>
          <p:nvPr/>
        </p:nvSpPr>
        <p:spPr bwMode="auto">
          <a:xfrm>
            <a:off x="5610225" y="8567738"/>
            <a:ext cx="820738" cy="912812"/>
          </a:xfrm>
          <a:custGeom>
            <a:avLst/>
            <a:gdLst/>
            <a:ahLst/>
            <a:cxnLst>
              <a:cxn ang="0">
                <a:pos x="0" y="2499"/>
              </a:cxn>
              <a:cxn ang="0">
                <a:pos x="2499" y="0"/>
              </a:cxn>
              <a:cxn ang="0">
                <a:pos x="2500" y="2500"/>
              </a:cxn>
              <a:cxn ang="0">
                <a:pos x="0" y="2499"/>
              </a:cxn>
            </a:cxnLst>
            <a:rect l="0" t="0" r="r" b="b"/>
            <a:pathLst>
              <a:path w="2501" h="2501">
                <a:moveTo>
                  <a:pt x="0" y="2499"/>
                </a:moveTo>
                <a:lnTo>
                  <a:pt x="2499" y="0"/>
                </a:lnTo>
                <a:lnTo>
                  <a:pt x="2500" y="2500"/>
                </a:lnTo>
                <a:lnTo>
                  <a:pt x="0" y="2499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7088" y="8856663"/>
            <a:ext cx="4397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 rot="21000000">
            <a:off x="5948363" y="8997950"/>
            <a:ext cx="2667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defTabSz="911225" eaLnBrk="1">
              <a:lnSpc>
                <a:spcPct val="94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fld id="{86A71D78-055D-44B4-9464-7F318B978A7B}" type="slidenum">
              <a:rPr lang="en-GB" sz="1600">
                <a:solidFill>
                  <a:srgbClr val="000000"/>
                </a:solidFill>
                <a:latin typeface="Arial Narrow" pitchFamily="34" charset="0"/>
              </a:rPr>
              <a:pPr defTabSz="911225" eaLnBrk="1">
                <a:lnSpc>
                  <a:spcPct val="94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defRPr/>
              </a:pPr>
              <a:t>‹#›</a:t>
            </a:fld>
            <a:endParaRPr lang="en-GB" sz="160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68388" y="5164138"/>
            <a:ext cx="4764087" cy="4170362"/>
          </a:xfrm>
          <a:noFill/>
          <a:ln/>
        </p:spPr>
        <p:txBody>
          <a:bodyPr wrap="none" lIns="91203" tIns="45602" rIns="91203" bIns="45602" anchor="ctr"/>
          <a:lstStyle/>
          <a:p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431088" y="0"/>
            <a:ext cx="2386012" cy="6910388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68288" y="0"/>
            <a:ext cx="7010400" cy="6910388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68288" y="1079500"/>
            <a:ext cx="4697412" cy="5830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18100" y="1079500"/>
            <a:ext cx="4699000" cy="5830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Freeform 1"/>
          <p:cNvSpPr>
            <a:spLocks noChangeArrowheads="1"/>
          </p:cNvSpPr>
          <p:nvPr/>
        </p:nvSpPr>
        <p:spPr bwMode="auto">
          <a:xfrm>
            <a:off x="9180513" y="6659563"/>
            <a:ext cx="900112" cy="900112"/>
          </a:xfrm>
          <a:custGeom>
            <a:avLst/>
            <a:gdLst/>
            <a:ahLst/>
            <a:cxnLst>
              <a:cxn ang="0">
                <a:pos x="0" y="2499"/>
              </a:cxn>
              <a:cxn ang="0">
                <a:pos x="2499" y="0"/>
              </a:cxn>
              <a:cxn ang="0">
                <a:pos x="2500" y="2500"/>
              </a:cxn>
              <a:cxn ang="0">
                <a:pos x="0" y="2499"/>
              </a:cxn>
            </a:cxnLst>
            <a:rect l="0" t="0" r="r" b="b"/>
            <a:pathLst>
              <a:path w="2501" h="2501">
                <a:moveTo>
                  <a:pt x="0" y="2499"/>
                </a:moveTo>
                <a:lnTo>
                  <a:pt x="2499" y="0"/>
                </a:lnTo>
                <a:lnTo>
                  <a:pt x="2500" y="2500"/>
                </a:lnTo>
                <a:lnTo>
                  <a:pt x="0" y="2499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 flipV="1">
            <a:off x="0" y="0"/>
            <a:ext cx="10080625" cy="755650"/>
          </a:xfrm>
          <a:prstGeom prst="roundRect">
            <a:avLst>
              <a:gd name="adj" fmla="val 222"/>
            </a:avLst>
          </a:pr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</p:spPr>
        <p:txBody>
          <a:bodyPr rot="10800000" wrap="none" anchor="ctr"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9876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480550" y="6985000"/>
            <a:ext cx="4810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9388" y="101600"/>
            <a:ext cx="458787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 rot="21000000">
            <a:off x="9588500" y="7165975"/>
            <a:ext cx="163513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r" eaLnBrk="1">
              <a:lnSpc>
                <a:spcPct val="94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fld id="{55780E52-15D7-479F-BEC7-0690FBA86EB1}" type="slidenum">
              <a:rPr lang="en-GB" sz="1300">
                <a:solidFill>
                  <a:srgbClr val="000000"/>
                </a:solidFill>
                <a:latin typeface="Arial Narrow" pitchFamily="34" charset="0"/>
              </a:rPr>
              <a:pPr algn="r" eaLnBrk="1">
                <a:lnSpc>
                  <a:spcPct val="94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defRPr/>
              </a:pPr>
              <a:t>‹#›</a:t>
            </a:fld>
            <a:endParaRPr lang="en-GB" sz="1300">
              <a:solidFill>
                <a:srgbClr val="000000"/>
              </a:solidFill>
              <a:latin typeface="Arial Narrow" pitchFamily="34" charset="0"/>
            </a:endParaRPr>
          </a:p>
        </p:txBody>
      </p:sp>
      <p:pic>
        <p:nvPicPr>
          <p:cNvPr id="79879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4432300"/>
            <a:ext cx="2906713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0" y="7019925"/>
            <a:ext cx="9432925" cy="0"/>
          </a:xfrm>
          <a:prstGeom prst="line">
            <a:avLst/>
          </a:prstGeom>
          <a:noFill/>
          <a:ln w="18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1944688" y="7164388"/>
            <a:ext cx="7223125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en-GB" sz="2000" dirty="0" err="1">
                <a:solidFill>
                  <a:srgbClr val="808080"/>
                </a:solidFill>
              </a:rPr>
              <a:t>Úvod</a:t>
            </a:r>
            <a:r>
              <a:rPr lang="en-GB" sz="2000" dirty="0">
                <a:solidFill>
                  <a:srgbClr val="808080"/>
                </a:solidFill>
              </a:rPr>
              <a:t> do </a:t>
            </a:r>
            <a:r>
              <a:rPr lang="en-GB" sz="2000" dirty="0" err="1">
                <a:solidFill>
                  <a:srgbClr val="808080"/>
                </a:solidFill>
              </a:rPr>
              <a:t>Operačních</a:t>
            </a:r>
            <a:r>
              <a:rPr lang="en-GB" sz="2000" dirty="0">
                <a:solidFill>
                  <a:srgbClr val="808080"/>
                </a:solidFill>
              </a:rPr>
              <a:t> </a:t>
            </a:r>
            <a:r>
              <a:rPr lang="en-GB" sz="2000" dirty="0" err="1">
                <a:solidFill>
                  <a:srgbClr val="808080"/>
                </a:solidFill>
              </a:rPr>
              <a:t>Systémů</a:t>
            </a:r>
            <a:r>
              <a:rPr lang="en-GB" sz="2000" dirty="0">
                <a:solidFill>
                  <a:srgbClr val="808080"/>
                </a:solidFill>
              </a:rPr>
              <a:t> – </a:t>
            </a:r>
            <a:r>
              <a:rPr lang="cs-CZ" sz="2000" b="1" dirty="0">
                <a:solidFill>
                  <a:srgbClr val="808080"/>
                </a:solidFill>
              </a:rPr>
              <a:t>Přednáška </a:t>
            </a:r>
            <a:r>
              <a:rPr lang="en-GB" sz="2000" b="1" dirty="0" smtClean="0">
                <a:solidFill>
                  <a:srgbClr val="808080"/>
                </a:solidFill>
              </a:rPr>
              <a:t>11</a:t>
            </a:r>
            <a:endParaRPr lang="en-GB" sz="2000" b="1" dirty="0">
              <a:solidFill>
                <a:srgbClr val="808080"/>
              </a:solidFill>
            </a:endParaRPr>
          </a:p>
        </p:txBody>
      </p:sp>
      <p:sp>
        <p:nvSpPr>
          <p:cNvPr id="79884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0"/>
            <a:ext cx="89995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79885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8288" y="1079500"/>
            <a:ext cx="9548812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Line 9"/>
          <p:cNvSpPr>
            <a:spLocks noChangeShapeType="1"/>
          </p:cNvSpPr>
          <p:nvPr/>
        </p:nvSpPr>
        <p:spPr bwMode="auto">
          <a:xfrm>
            <a:off x="287338" y="827088"/>
            <a:ext cx="9793287" cy="0"/>
          </a:xfrm>
          <a:prstGeom prst="line">
            <a:avLst/>
          </a:prstGeom>
          <a:noFill/>
          <a:ln w="18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9888" name="Rectangle 16"/>
          <p:cNvSpPr>
            <a:spLocks noChangeArrowheads="1"/>
          </p:cNvSpPr>
          <p:nvPr/>
        </p:nvSpPr>
        <p:spPr bwMode="auto">
          <a:xfrm>
            <a:off x="0" y="337502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cs-CZ"/>
          </a:p>
        </p:txBody>
      </p:sp>
      <p:pic>
        <p:nvPicPr>
          <p:cNvPr id="79889" name="Picture 17" descr="OPPA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5100" y="7069138"/>
            <a:ext cx="1419225" cy="4254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2pPr>
      <a:lvl3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3pPr>
      <a:lvl4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4pPr>
      <a:lvl5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5pPr>
      <a:lvl6pPr marL="4572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6pPr>
      <a:lvl7pPr marL="9144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7pPr>
      <a:lvl8pPr marL="13716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8pPr>
      <a:lvl9pPr marL="18288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431800" indent="-323850" algn="l" defTabSz="449263" rtl="0" eaLnBrk="1" fontAlgn="base" hangingPunct="1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863600" indent="-287338" algn="l" defTabSz="449263" rtl="0" eaLnBrk="1" fontAlgn="base" hangingPunct="1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400">
          <a:solidFill>
            <a:srgbClr val="000000"/>
          </a:solidFill>
          <a:latin typeface="+mn-lt"/>
        </a:defRPr>
      </a:lvl2pPr>
      <a:lvl3pPr marL="1295400" indent="-215900" algn="l" defTabSz="449263" rtl="0" eaLnBrk="1" fontAlgn="base" hangingPunct="1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3pPr>
      <a:lvl4pPr marL="17272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4pPr>
      <a:lvl5pPr marL="21590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5pPr>
      <a:lvl6pPr marL="26162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6pPr>
      <a:lvl7pPr marL="30734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7pPr>
      <a:lvl8pPr marL="35306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8pPr>
      <a:lvl9pPr marL="39878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technet/sysinternals/default.mspx" TargetMode="External"/><Relationship Id="rId7" Type="http://schemas.openxmlformats.org/officeDocument/2006/relationships/hyperlink" Target="news://msnews.microsoft.com/microsoft.public.cs.windows" TargetMode="External"/><Relationship Id="rId2" Type="http://schemas.openxmlformats.org/officeDocument/2006/relationships/hyperlink" Target="http://www.microsoft.com/resources/sharedsource/licensing/windowsacademic.mspx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ocial.technet.microsoft.com/Forums/cs-CZ/categories/" TargetMode="External"/><Relationship Id="rId5" Type="http://schemas.openxmlformats.org/officeDocument/2006/relationships/hyperlink" Target="news://list.vyvojar.cz/cz.vyvojar.list.win" TargetMode="External"/><Relationship Id="rId4" Type="http://schemas.openxmlformats.org/officeDocument/2006/relationships/hyperlink" Target="http://www.microsoft.com/reski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en.wikipedia.org/wiki/Image:Windows_Family_Tree.png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windowsserver2008/en/us/virtualization-consolidation.aspx" TargetMode="External"/><Relationship Id="rId2" Type="http://schemas.openxmlformats.org/officeDocument/2006/relationships/hyperlink" Target="http://www.microsoft.com/systemcenter/softgrid/evaluation/virtualization.mspx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microsoft.com/downloads/details.aspx?FamilyID=F3B46BA6-0EF2-47DB-AAEC-ED786109E030&amp;displaylang=en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19138" y="0"/>
            <a:ext cx="9001125" cy="720725"/>
          </a:xfrm>
        </p:spPr>
        <p:txBody>
          <a:bodyPr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68288" y="850880"/>
            <a:ext cx="9550400" cy="6061096"/>
          </a:xfrm>
        </p:spPr>
        <p:txBody>
          <a:bodyPr anchor="ctr"/>
          <a:lstStyle/>
          <a:p>
            <a:pPr algn="ctr">
              <a:buNone/>
            </a:pPr>
            <a:r>
              <a:rPr lang="cs-CZ" sz="4400" dirty="0"/>
              <a:t>Přednáška </a:t>
            </a:r>
            <a:r>
              <a:rPr lang="en-US" sz="4400" dirty="0" smtClean="0"/>
              <a:t>11</a:t>
            </a:r>
            <a:endParaRPr lang="cs-CZ" sz="4400" dirty="0"/>
          </a:p>
          <a:p>
            <a:pPr algn="ctr">
              <a:buNone/>
            </a:pPr>
            <a:r>
              <a:rPr lang="en-US" sz="2400" dirty="0" smtClean="0"/>
              <a:t>OS </a:t>
            </a:r>
            <a:r>
              <a:rPr lang="cs-CZ" sz="2400" dirty="0" smtClean="0"/>
              <a:t>řady </a:t>
            </a:r>
            <a:r>
              <a:rPr lang="en-US" sz="2400" dirty="0" smtClean="0"/>
              <a:t>Microsoft Windows</a:t>
            </a:r>
          </a:p>
          <a:p>
            <a:r>
              <a:rPr lang="en-US" sz="1400" dirty="0" err="1" smtClean="0"/>
              <a:t>Historie</a:t>
            </a:r>
            <a:r>
              <a:rPr lang="en-US" sz="1400" dirty="0" smtClean="0"/>
              <a:t> a </a:t>
            </a:r>
            <a:r>
              <a:rPr lang="en-US" sz="1400" dirty="0" err="1" smtClean="0"/>
              <a:t>verze</a:t>
            </a:r>
            <a:r>
              <a:rPr lang="en-US" sz="1400" dirty="0" smtClean="0"/>
              <a:t> OS Microsoft Windows</a:t>
            </a:r>
          </a:p>
          <a:p>
            <a:r>
              <a:rPr lang="en-US" sz="1400" dirty="0" err="1" smtClean="0"/>
              <a:t>Architektura</a:t>
            </a:r>
            <a:r>
              <a:rPr lang="en-US" sz="1400" dirty="0" smtClean="0"/>
              <a:t> OS</a:t>
            </a:r>
          </a:p>
          <a:p>
            <a:r>
              <a:rPr lang="en-US" sz="1400" dirty="0" err="1" smtClean="0"/>
              <a:t>Instalace</a:t>
            </a:r>
            <a:endParaRPr lang="en-US" sz="1400" dirty="0" smtClean="0"/>
          </a:p>
          <a:p>
            <a:r>
              <a:rPr lang="en-US" sz="1400" dirty="0" smtClean="0"/>
              <a:t>Start OS</a:t>
            </a:r>
          </a:p>
          <a:p>
            <a:r>
              <a:rPr lang="en-US" sz="1400" dirty="0" err="1" smtClean="0"/>
              <a:t>Aktualizace</a:t>
            </a:r>
            <a:endParaRPr lang="en-US" sz="1400" dirty="0" smtClean="0"/>
          </a:p>
          <a:p>
            <a:r>
              <a:rPr lang="en-US" sz="1400" dirty="0" err="1" smtClean="0"/>
              <a:t>Nastaven</a:t>
            </a:r>
            <a:r>
              <a:rPr lang="cs-CZ" sz="1400" dirty="0" smtClean="0"/>
              <a:t>í </a:t>
            </a:r>
            <a:r>
              <a:rPr lang="cs-CZ" sz="1400" dirty="0" err="1" smtClean="0"/>
              <a:t>syst</a:t>
            </a:r>
            <a:r>
              <a:rPr lang="cs-CZ" sz="1400" dirty="0" err="1" smtClean="0"/>
              <a:t>é</a:t>
            </a:r>
            <a:r>
              <a:rPr lang="en-US" sz="1400" dirty="0" smtClean="0"/>
              <a:t>mu,</a:t>
            </a:r>
            <a:r>
              <a:rPr lang="cs-CZ" sz="1400" dirty="0" smtClean="0"/>
              <a:t> </a:t>
            </a:r>
            <a:r>
              <a:rPr lang="cs-CZ" sz="1400" dirty="0" smtClean="0"/>
              <a:t>sítě</a:t>
            </a:r>
            <a:r>
              <a:rPr lang="en-US" sz="1400" dirty="0" smtClean="0"/>
              <a:t> a u</a:t>
            </a:r>
            <a:r>
              <a:rPr lang="cs-CZ" sz="1400" dirty="0" err="1" smtClean="0"/>
              <a:t>živatelských</a:t>
            </a:r>
            <a:r>
              <a:rPr lang="cs-CZ" sz="1400" dirty="0" smtClean="0"/>
              <a:t> účtů</a:t>
            </a:r>
            <a:endParaRPr lang="en-US" sz="1400" dirty="0" smtClean="0"/>
          </a:p>
          <a:p>
            <a:r>
              <a:rPr lang="en-US" sz="1400" dirty="0" smtClean="0"/>
              <a:t>Troubleshooting</a:t>
            </a:r>
          </a:p>
          <a:p>
            <a:r>
              <a:rPr lang="en-US" sz="1400" dirty="0" smtClean="0"/>
              <a:t>Windows shell (cmd.exe)</a:t>
            </a:r>
          </a:p>
        </p:txBody>
      </p:sp>
      <p:sp>
        <p:nvSpPr>
          <p:cNvPr id="5127" name="Rectangle 1"/>
          <p:cNvSpPr>
            <a:spLocks noChangeArrowheads="1"/>
          </p:cNvSpPr>
          <p:nvPr/>
        </p:nvSpPr>
        <p:spPr bwMode="auto">
          <a:xfrm>
            <a:off x="1368425" y="5940425"/>
            <a:ext cx="74882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449263" eaLnBrk="1">
              <a:lnSpc>
                <a:spcPct val="118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cs-CZ" sz="1600" i="1" dirty="0">
                <a:solidFill>
                  <a:schemeClr val="bg2"/>
                </a:solidFill>
              </a:rPr>
              <a:t>Příprava studijního programu Informatika je podporována projektem financovaným z Evropského sociálního fondu a rozpočtu hlavního města Prahy. </a:t>
            </a:r>
            <a:br>
              <a:rPr lang="cs-CZ" sz="1600" i="1" dirty="0">
                <a:solidFill>
                  <a:schemeClr val="bg2"/>
                </a:solidFill>
              </a:rPr>
            </a:br>
            <a:r>
              <a:rPr lang="cs-CZ" sz="1600" i="1" dirty="0">
                <a:solidFill>
                  <a:schemeClr val="bg2"/>
                </a:solidFill>
              </a:rPr>
              <a:t>Praha &amp; EU: Investujeme do vaší budoucnosti</a:t>
            </a:r>
            <a:br>
              <a:rPr lang="cs-CZ" sz="1600" i="1" dirty="0">
                <a:solidFill>
                  <a:schemeClr val="bg2"/>
                </a:solidFill>
              </a:rPr>
            </a:br>
            <a:endParaRPr lang="en-GB" sz="1600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Architektura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r>
              <a:rPr lang="cs-CZ" sz="2000" b="1" dirty="0" smtClean="0"/>
              <a:t>Služby: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Z našeho pohledu architektury je důležité členění na následující části</a:t>
            </a: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API služby</a:t>
            </a: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Systémové služby</a:t>
            </a: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Interní služby</a:t>
            </a: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r>
              <a:rPr lang="cs-CZ" sz="2000" b="1" kern="0" dirty="0" smtClean="0">
                <a:solidFill>
                  <a:srgbClr val="000000"/>
                </a:solidFill>
                <a:latin typeface="+mn-lt"/>
              </a:rPr>
              <a:t>Procesy:</a:t>
            </a: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Idle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– jeden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thread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na monitorování CPU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idle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time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System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– běží pod ním jen systémové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thready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(floppy disk driver,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cache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management  …)</a:t>
            </a: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SMSS –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session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manager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– jeden z prvních spuštěných procesů – definice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syst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. proměnných, MS DOS názvy (LPT1), natažení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kernel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části subsystému Win32, spuštění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winlogon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CSRSS (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Client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/Server Runtime Server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Subsystem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)  – Win32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subsystem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–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console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windows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threading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3180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WinLogon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–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WinLogon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proces (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ctrl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-alt-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del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shell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Architektura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r>
              <a:rPr lang="cs-CZ" sz="2000" b="1" dirty="0" smtClean="0"/>
              <a:t>Práce s procesy: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Task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Manager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Tasklist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taskkill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process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explorer</a:t>
            </a:r>
            <a:r>
              <a:rPr lang="cs-CZ" sz="2000" kern="0" smtClean="0">
                <a:solidFill>
                  <a:srgbClr val="000000"/>
                </a:solidFill>
                <a:latin typeface="+mn-lt"/>
              </a:rPr>
              <a:t>, start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967" y="2193664"/>
            <a:ext cx="5572163" cy="470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4428" y="2422515"/>
            <a:ext cx="5572164" cy="4700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62" y="3565523"/>
            <a:ext cx="63627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Instalace OS (Vista a vyšší)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6366" y="10747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b="1" dirty="0" smtClean="0"/>
              <a:t>In </a:t>
            </a:r>
            <a:r>
              <a:rPr lang="cs-CZ" sz="2000" b="1" dirty="0" err="1" smtClean="0"/>
              <a:t>place</a:t>
            </a:r>
            <a:r>
              <a:rPr lang="cs-CZ" sz="2000" b="1" dirty="0" smtClean="0"/>
              <a:t> upgrade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b="1" dirty="0" err="1" smtClean="0"/>
              <a:t>Boot</a:t>
            </a:r>
            <a:r>
              <a:rPr lang="cs-CZ" sz="2000" b="1" dirty="0" smtClean="0"/>
              <a:t> z CD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Windows PE 2.0 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based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boot</a:t>
            </a:r>
            <a:endParaRPr lang="cs-CZ" kern="0" dirty="0" smtClean="0">
              <a:solidFill>
                <a:srgbClr val="000000"/>
              </a:solidFill>
              <a:latin typeface="+mn-lt"/>
            </a:endParaRP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WIM (Windows Image) instalace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Instalace ovladače řadiče disku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Rozdělení disku, 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bootloader</a:t>
            </a:r>
            <a:endParaRPr lang="cs-CZ" kern="0" dirty="0" smtClean="0">
              <a:solidFill>
                <a:srgbClr val="000000"/>
              </a:solidFill>
              <a:latin typeface="+mn-lt"/>
            </a:endParaRP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218" name="Picture 2" descr="http://www.petri.co.il/images/inst_vista_rtm_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494" y="3136895"/>
            <a:ext cx="5048231" cy="3786174"/>
          </a:xfrm>
          <a:prstGeom prst="rect">
            <a:avLst/>
          </a:prstGeom>
          <a:noFill/>
        </p:spPr>
      </p:pic>
      <p:pic>
        <p:nvPicPr>
          <p:cNvPr id="9220" name="Picture 4" descr="http://www.petri.co.il/images/inst_vista_rtm_partition_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1684" y="3279771"/>
            <a:ext cx="5048232" cy="3786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Start systému (Vista a vyšší)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6366" y="10747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err="1" smtClean="0"/>
              <a:t>Boot</a:t>
            </a:r>
            <a:r>
              <a:rPr lang="cs-CZ" sz="2000" dirty="0" smtClean="0"/>
              <a:t> </a:t>
            </a:r>
            <a:r>
              <a:rPr lang="cs-CZ" sz="2000" dirty="0" err="1" smtClean="0"/>
              <a:t>configuration</a:t>
            </a:r>
            <a:r>
              <a:rPr lang="cs-CZ" sz="2000" dirty="0" smtClean="0"/>
              <a:t> data (BCD) – editace pomocí </a:t>
            </a:r>
            <a:r>
              <a:rPr lang="cs-CZ" sz="2000" i="1" dirty="0" err="1" smtClean="0"/>
              <a:t>bcdedit.exe</a:t>
            </a:r>
            <a:endParaRPr lang="cs-CZ" sz="2000" i="1" dirty="0" smtClean="0"/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err="1" smtClean="0"/>
              <a:t>Boot</a:t>
            </a:r>
            <a:r>
              <a:rPr lang="cs-CZ" sz="2000" dirty="0" smtClean="0"/>
              <a:t> </a:t>
            </a:r>
            <a:r>
              <a:rPr lang="cs-CZ" sz="2000" dirty="0" err="1" smtClean="0"/>
              <a:t>manager</a:t>
            </a:r>
            <a:r>
              <a:rPr lang="cs-CZ" sz="2000" dirty="0" smtClean="0"/>
              <a:t> (</a:t>
            </a:r>
            <a:r>
              <a:rPr lang="cs-CZ" sz="2000" i="1" dirty="0" err="1" smtClean="0"/>
              <a:t>bootmgr.exe</a:t>
            </a:r>
            <a:r>
              <a:rPr lang="cs-CZ" sz="2000" dirty="0" smtClean="0"/>
              <a:t>)(výběr OS):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err="1" smtClean="0"/>
              <a:t>Winload.exe</a:t>
            </a:r>
            <a:r>
              <a:rPr lang="cs-CZ" sz="2000" dirty="0" smtClean="0"/>
              <a:t> – nativní </a:t>
            </a:r>
            <a:r>
              <a:rPr lang="cs-CZ" sz="2000" dirty="0" err="1" smtClean="0"/>
              <a:t>boot</a:t>
            </a:r>
            <a:r>
              <a:rPr lang="cs-CZ" sz="2000" dirty="0" smtClean="0"/>
              <a:t> OS (</a:t>
            </a:r>
            <a:r>
              <a:rPr lang="cs-CZ" sz="2000" i="1" dirty="0" err="1" smtClean="0"/>
              <a:t>ntoskrnl.exe</a:t>
            </a:r>
            <a:r>
              <a:rPr lang="en-US" sz="2000" i="1" dirty="0" smtClean="0"/>
              <a:t>, system registry, HAL</a:t>
            </a:r>
            <a:r>
              <a:rPr lang="cs-CZ" sz="2000" dirty="0" smtClean="0"/>
              <a:t>)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err="1" smtClean="0"/>
              <a:t>Winresume.exe</a:t>
            </a:r>
            <a:r>
              <a:rPr lang="cs-CZ" sz="2000" dirty="0" smtClean="0"/>
              <a:t> – probuzení z hibernace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smtClean="0"/>
              <a:t>Spuštění </a:t>
            </a:r>
            <a:r>
              <a:rPr lang="en-US" sz="2000" smtClean="0"/>
              <a:t>legacy </a:t>
            </a:r>
            <a:r>
              <a:rPr lang="cs-CZ" sz="2000" i="1" smtClean="0"/>
              <a:t>ntldr</a:t>
            </a:r>
            <a:r>
              <a:rPr lang="cs-CZ" sz="2000" i="1" dirty="0" smtClean="0"/>
              <a:t> </a:t>
            </a:r>
            <a:r>
              <a:rPr lang="cs-CZ" sz="2000" dirty="0" smtClean="0"/>
              <a:t>(</a:t>
            </a:r>
            <a:r>
              <a:rPr lang="cs-CZ" sz="2000" dirty="0" err="1" smtClean="0"/>
              <a:t>Win</a:t>
            </a:r>
            <a:r>
              <a:rPr lang="cs-CZ" sz="2000" dirty="0" smtClean="0"/>
              <a:t> XP apod.)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err="1" smtClean="0"/>
              <a:t>Bootsector</a:t>
            </a:r>
            <a:r>
              <a:rPr lang="cs-CZ" sz="2000" dirty="0" smtClean="0"/>
              <a:t> jiného oddílu (OS)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endParaRPr lang="cs-CZ" sz="2000" dirty="0" smtClean="0"/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Aktualizace</a:t>
            </a:r>
            <a:r>
              <a:rPr lang="en-US" sz="2800" dirty="0" smtClean="0"/>
              <a:t> </a:t>
            </a:r>
            <a:r>
              <a:rPr lang="en-US" sz="2800" dirty="0" err="1" smtClean="0"/>
              <a:t>syst</a:t>
            </a:r>
            <a:r>
              <a:rPr lang="cs-CZ" sz="2800" dirty="0" err="1" smtClean="0"/>
              <a:t>ému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53966" y="993755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 smtClean="0"/>
              <a:t>Služby </a:t>
            </a:r>
            <a:r>
              <a:rPr lang="en-US" sz="2000" dirty="0" smtClean="0"/>
              <a:t>“</a:t>
            </a:r>
            <a:r>
              <a:rPr lang="cs-CZ" sz="2000" dirty="0" smtClean="0"/>
              <a:t>Background </a:t>
            </a:r>
            <a:r>
              <a:rPr lang="cs-CZ" sz="2000" dirty="0" err="1" smtClean="0"/>
              <a:t>Intelligent</a:t>
            </a:r>
            <a:r>
              <a:rPr lang="cs-CZ" sz="2000" dirty="0" smtClean="0"/>
              <a:t> Transfer </a:t>
            </a:r>
            <a:r>
              <a:rPr lang="cs-CZ" sz="2000" dirty="0" err="1" smtClean="0"/>
              <a:t>Service</a:t>
            </a:r>
            <a:r>
              <a:rPr lang="en-US" sz="2000" dirty="0" smtClean="0"/>
              <a:t>” a “</a:t>
            </a:r>
            <a:r>
              <a:rPr lang="cs-CZ" sz="2000" dirty="0" err="1" smtClean="0"/>
              <a:t>Automatic</a:t>
            </a:r>
            <a:r>
              <a:rPr lang="cs-CZ" sz="2000" dirty="0" smtClean="0"/>
              <a:t> </a:t>
            </a:r>
            <a:r>
              <a:rPr lang="cs-CZ" sz="2000" dirty="0" err="1" smtClean="0"/>
              <a:t>Updates</a:t>
            </a:r>
            <a:r>
              <a:rPr lang="en-US" sz="2000" dirty="0" smtClean="0"/>
              <a:t>”</a:t>
            </a:r>
            <a:r>
              <a:rPr lang="cs-CZ" sz="2000" dirty="0" smtClean="0"/>
              <a:t> (</a:t>
            </a:r>
            <a:r>
              <a:rPr lang="en-US" sz="2000" dirty="0" smtClean="0"/>
              <a:t>“</a:t>
            </a:r>
            <a:r>
              <a:rPr lang="cs-CZ" sz="2000" dirty="0" smtClean="0"/>
              <a:t>Windows Update</a:t>
            </a:r>
            <a:r>
              <a:rPr lang="en-US" sz="2000" dirty="0" smtClean="0"/>
              <a:t>”</a:t>
            </a:r>
            <a:r>
              <a:rPr lang="cs-CZ" sz="2000" dirty="0" smtClean="0"/>
              <a:t>), Peer to peer</a:t>
            </a:r>
          </a:p>
          <a:p>
            <a:pPr>
              <a:buFont typeface="Arial" pitchFamily="34" charset="0"/>
              <a:buChar char="•"/>
            </a:pPr>
            <a:r>
              <a:rPr lang="cs-CZ" sz="2000" dirty="0" smtClean="0"/>
              <a:t>Windows Update vs. Microsoft Update</a:t>
            </a:r>
          </a:p>
          <a:p>
            <a:pPr>
              <a:buFont typeface="Arial" pitchFamily="34" charset="0"/>
              <a:buChar char="•"/>
            </a:pPr>
            <a:r>
              <a:rPr lang="cs-CZ" sz="2000" dirty="0" smtClean="0"/>
              <a:t>Adresář </a:t>
            </a:r>
            <a:r>
              <a:rPr lang="cs-CZ" sz="2000" dirty="0" err="1" smtClean="0"/>
              <a:t>SoftwareDistributon</a:t>
            </a:r>
            <a:r>
              <a:rPr lang="en-US" sz="2000" dirty="0" smtClean="0"/>
              <a:t>, </a:t>
            </a:r>
            <a:r>
              <a:rPr lang="en-US" sz="2000" dirty="0" err="1" smtClean="0"/>
              <a:t>soubor</a:t>
            </a:r>
            <a:r>
              <a:rPr lang="en-US" sz="2000" dirty="0" smtClean="0"/>
              <a:t> “Windows </a:t>
            </a:r>
            <a:r>
              <a:rPr lang="en-US" sz="2000" dirty="0" err="1" smtClean="0"/>
              <a:t>Updat</a:t>
            </a:r>
            <a:r>
              <a:rPr lang="cs-CZ" sz="2000" dirty="0" smtClean="0"/>
              <a:t>e</a:t>
            </a:r>
            <a:r>
              <a:rPr lang="en-US" sz="2000" dirty="0" smtClean="0"/>
              <a:t>.log”</a:t>
            </a:r>
            <a:endParaRPr lang="cs-CZ" sz="2000" dirty="0" smtClean="0"/>
          </a:p>
          <a:p>
            <a:pPr>
              <a:buFont typeface="Arial" pitchFamily="34" charset="0"/>
              <a:buChar char="•"/>
            </a:pPr>
            <a:r>
              <a:rPr lang="cs-CZ" sz="2000" dirty="0" smtClean="0"/>
              <a:t>Služba WSUS pro centrální správu aktualizací</a:t>
            </a:r>
            <a:endParaRPr lang="cs-CZ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223" y="2565391"/>
            <a:ext cx="8447657" cy="439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Nastavení </a:t>
            </a:r>
            <a:r>
              <a:rPr lang="en-US" sz="2800" dirty="0" err="1" smtClean="0"/>
              <a:t>syst</a:t>
            </a:r>
            <a:r>
              <a:rPr lang="cs-CZ" sz="2800" dirty="0" err="1" smtClean="0"/>
              <a:t>ému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53966" y="993755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cs-CZ" sz="2000" dirty="0" smtClean="0"/>
              <a:t>Nastavení výkonu, swap, DEP, </a:t>
            </a:r>
            <a:r>
              <a:rPr lang="cs-CZ" sz="2000" dirty="0" err="1" smtClean="0"/>
              <a:t>recovery</a:t>
            </a:r>
            <a:r>
              <a:rPr lang="cs-CZ" sz="2000" dirty="0" smtClean="0"/>
              <a:t> </a:t>
            </a:r>
            <a:r>
              <a:rPr lang="cs-CZ" sz="2000" dirty="0" err="1" smtClean="0"/>
              <a:t>atd</a:t>
            </a:r>
            <a:r>
              <a:rPr lang="cs-CZ" sz="2000" dirty="0" smtClean="0"/>
              <a:t>:</a:t>
            </a:r>
            <a:endParaRPr lang="cs-CZ" sz="20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966" y="1350945"/>
            <a:ext cx="39052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346" y="1636697"/>
            <a:ext cx="34956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5602" y="1851011"/>
            <a:ext cx="34956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8610" y="2708267"/>
            <a:ext cx="32766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25866" y="1708135"/>
            <a:ext cx="34956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68808" y="2279639"/>
            <a:ext cx="3657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26064" y="2851143"/>
            <a:ext cx="36576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11816" y="2065325"/>
            <a:ext cx="39052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69006" y="2565391"/>
            <a:ext cx="39052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80" y="1422383"/>
            <a:ext cx="63627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Nastavení sítě – TCP</a:t>
            </a:r>
            <a:r>
              <a:rPr lang="en-US" sz="2800" dirty="0" smtClean="0"/>
              <a:t>/IP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53966" y="993755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1">
              <a:buFont typeface="Arial" pitchFamily="34" charset="0"/>
              <a:buChar char="•"/>
            </a:pPr>
            <a:endParaRPr lang="cs-CZ" sz="20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2792" y="2208201"/>
            <a:ext cx="34956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7304" y="2493953"/>
            <a:ext cx="38481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54692" y="2708267"/>
            <a:ext cx="38481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ovéPole 9"/>
          <p:cNvSpPr txBox="1"/>
          <p:nvPr/>
        </p:nvSpPr>
        <p:spPr>
          <a:xfrm>
            <a:off x="396842" y="1065193"/>
            <a:ext cx="914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Control panel  / </a:t>
            </a:r>
            <a:r>
              <a:rPr lang="en-US" dirty="0" err="1" smtClean="0"/>
              <a:t>netsh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U</a:t>
            </a:r>
            <a:r>
              <a:rPr lang="cs-CZ" sz="2800" dirty="0" err="1" smtClean="0"/>
              <a:t>živatelské</a:t>
            </a:r>
            <a:r>
              <a:rPr lang="cs-CZ" sz="2800" dirty="0" smtClean="0"/>
              <a:t> účty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53966" y="993755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1">
              <a:buFont typeface="Arial" pitchFamily="34" charset="0"/>
              <a:buChar char="•"/>
            </a:pPr>
            <a:endParaRPr lang="cs-CZ" sz="20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5404" y="1065193"/>
            <a:ext cx="9429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Lusrmgr.msc</a:t>
            </a:r>
            <a:r>
              <a:rPr lang="cs-CZ" dirty="0" smtClean="0"/>
              <a:t> </a:t>
            </a:r>
            <a:r>
              <a:rPr lang="en-US" dirty="0" smtClean="0"/>
              <a:t>/ net user: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80" y="1422383"/>
            <a:ext cx="63627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9784" y="2565391"/>
            <a:ext cx="80772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3056" y="2708267"/>
            <a:ext cx="38481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0378" y="2565391"/>
            <a:ext cx="38481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Start systému (</a:t>
            </a:r>
            <a:r>
              <a:rPr lang="cs-CZ" sz="2800" dirty="0" err="1" smtClean="0"/>
              <a:t>troubleshooting</a:t>
            </a:r>
            <a:r>
              <a:rPr lang="cs-CZ" sz="2800" dirty="0" smtClean="0"/>
              <a:t>)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6366" y="10747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smtClean="0"/>
              <a:t>Safe mode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smtClean="0"/>
              <a:t>LKGC</a:t>
            </a:r>
            <a:br>
              <a:rPr lang="cs-CZ" sz="2000" dirty="0" smtClean="0"/>
            </a:br>
            <a:r>
              <a:rPr lang="cs-CZ" sz="2000" dirty="0" smtClean="0"/>
              <a:t>Systém </a:t>
            </a:r>
            <a:r>
              <a:rPr lang="cs-CZ" sz="2000" dirty="0" err="1" smtClean="0"/>
              <a:t>restore</a:t>
            </a:r>
            <a:endParaRPr lang="cs-CZ" sz="2000" dirty="0" smtClean="0"/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err="1" smtClean="0"/>
              <a:t>Startup</a:t>
            </a:r>
            <a:r>
              <a:rPr lang="cs-CZ" sz="2000" dirty="0" smtClean="0"/>
              <a:t> </a:t>
            </a:r>
            <a:r>
              <a:rPr lang="cs-CZ" sz="2000" dirty="0" err="1" smtClean="0"/>
              <a:t>repair</a:t>
            </a:r>
            <a:endParaRPr lang="cs-CZ" sz="2000" dirty="0" smtClean="0"/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smtClean="0"/>
              <a:t>MS DART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dirty="0" smtClean="0"/>
              <a:t>Nástroje 3. stran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endParaRPr lang="cs-CZ" sz="2000" dirty="0" smtClean="0"/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Windows shell (cmd.exe)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6366" y="10747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Základní příkazy: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Runas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(ekvivalent 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su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Cmd.exe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(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shell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)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For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- cyklus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Set – práce s proměnnými; systémové proměnné</a:t>
            </a:r>
          </a:p>
          <a:p>
            <a:pPr marL="889000" lvl="1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If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– podmíněný příkaz, 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errorlevel</a:t>
            </a:r>
            <a:endParaRPr lang="cs-CZ" kern="0" dirty="0" smtClean="0">
              <a:solidFill>
                <a:srgbClr val="000000"/>
              </a:solidFill>
              <a:latin typeface="+mn-lt"/>
            </a:endParaRP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Goto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– skok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Fc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comp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– porovnání soborů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Find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, </a:t>
            </a:r>
            <a:r>
              <a:rPr lang="cs-CZ" kern="0" dirty="0" err="1" smtClean="0">
                <a:solidFill>
                  <a:srgbClr val="000000"/>
                </a:solidFill>
                <a:latin typeface="+mn-lt"/>
              </a:rPr>
              <a:t>findstr</a:t>
            </a:r>
            <a:r>
              <a:rPr lang="cs-CZ" kern="0" dirty="0" smtClean="0">
                <a:solidFill>
                  <a:srgbClr val="000000"/>
                </a:solidFill>
                <a:latin typeface="+mn-lt"/>
              </a:rPr>
              <a:t> – hledání řetězců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742" y="3994151"/>
            <a:ext cx="5930187" cy="293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(Pre)</a:t>
            </a:r>
            <a:r>
              <a:rPr lang="en-US" sz="2800" dirty="0" err="1" smtClean="0"/>
              <a:t>Histori</a:t>
            </a:r>
            <a:r>
              <a:rPr lang="cs-CZ" sz="2800" dirty="0" smtClean="0"/>
              <a:t>e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1981 – DOS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1985 – Windows 1.0 (a.k.a. Interface Manager)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1987 – Windows 2.0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Windows/286, Windows 386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1990 – Windows 3.0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OS/2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1" descr="http://macintoshuser.up.seesaa.net/image/Windows-1.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3245" y="4137027"/>
            <a:ext cx="4984323" cy="2728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Windows shell (cmd.exe)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6366" y="10747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cs-CZ" sz="2100" dirty="0" smtClean="0">
                <a:sym typeface="Wingdings" pitchFamily="2" charset="2"/>
              </a:rPr>
              <a:t>Spuštění programu pod jiným než aktuálním účtem:</a:t>
            </a:r>
            <a:endParaRPr lang="en-US" sz="2100" dirty="0" smtClean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cs-CZ" sz="2100" i="1" dirty="0" err="1" smtClean="0">
                <a:sym typeface="Wingdings" pitchFamily="2" charset="2"/>
              </a:rPr>
              <a:t>runas</a:t>
            </a:r>
            <a:r>
              <a:rPr lang="cs-CZ" sz="2100" i="1" dirty="0" smtClean="0">
                <a:sym typeface="Wingdings" pitchFamily="2" charset="2"/>
              </a:rPr>
              <a:t> /user:</a:t>
            </a:r>
            <a:r>
              <a:rPr lang="cs-CZ" sz="2100" i="1" dirty="0" err="1" smtClean="0">
                <a:sym typeface="Wingdings" pitchFamily="2" charset="2"/>
              </a:rPr>
              <a:t>Administrator</a:t>
            </a:r>
            <a:r>
              <a:rPr lang="cs-CZ" sz="2100" i="1" dirty="0" smtClean="0">
                <a:sym typeface="Wingdings" pitchFamily="2" charset="2"/>
              </a:rPr>
              <a:t> </a:t>
            </a:r>
            <a:r>
              <a:rPr lang="cs-CZ" sz="2100" i="1" dirty="0" err="1" smtClean="0">
                <a:sym typeface="Wingdings" pitchFamily="2" charset="2"/>
              </a:rPr>
              <a:t>regedit.exe</a:t>
            </a:r>
            <a:endParaRPr lang="en-US" sz="2100" i="1" dirty="0" smtClean="0">
              <a:sym typeface="Wingdings" pitchFamily="2" charset="2"/>
            </a:endParaRPr>
          </a:p>
          <a:p>
            <a:pPr>
              <a:lnSpc>
                <a:spcPct val="90000"/>
              </a:lnSpc>
            </a:pPr>
            <a:endParaRPr lang="cs-CZ" sz="2100" i="1" dirty="0" smtClean="0">
              <a:sym typeface="Wingdings" pitchFamily="2" charset="2"/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smtClean="0">
                <a:sym typeface="Wingdings" pitchFamily="2" charset="2"/>
              </a:rPr>
              <a:t>P</a:t>
            </a:r>
            <a:r>
              <a:rPr lang="cs-CZ" sz="2100" dirty="0" err="1" smtClean="0">
                <a:sym typeface="Wingdings" pitchFamily="2" charset="2"/>
              </a:rPr>
              <a:t>ráce</a:t>
            </a:r>
            <a:r>
              <a:rPr lang="cs-CZ" sz="2100" dirty="0" smtClean="0">
                <a:sym typeface="Wingdings" pitchFamily="2" charset="2"/>
              </a:rPr>
              <a:t> s proměnnými</a:t>
            </a:r>
          </a:p>
          <a:p>
            <a:pPr lvl="1">
              <a:lnSpc>
                <a:spcPct val="90000"/>
              </a:lnSpc>
            </a:pPr>
            <a:r>
              <a:rPr lang="cs-CZ" sz="1900" dirty="0" smtClean="0">
                <a:sym typeface="Wingdings" pitchFamily="2" charset="2"/>
              </a:rPr>
              <a:t>Výpis, </a:t>
            </a:r>
            <a:r>
              <a:rPr lang="cs-CZ" sz="1900" dirty="0" err="1" smtClean="0">
                <a:sym typeface="Wingdings" pitchFamily="2" charset="2"/>
              </a:rPr>
              <a:t>výpis</a:t>
            </a:r>
            <a:r>
              <a:rPr lang="cs-CZ" sz="1900" dirty="0" smtClean="0">
                <a:sym typeface="Wingdings" pitchFamily="2" charset="2"/>
              </a:rPr>
              <a:t> obsahu:</a:t>
            </a:r>
            <a:br>
              <a:rPr lang="cs-CZ" sz="1900" dirty="0" smtClean="0">
                <a:sym typeface="Wingdings" pitchFamily="2" charset="2"/>
              </a:rPr>
            </a:br>
            <a:r>
              <a:rPr lang="cs-CZ" sz="1900" i="1" dirty="0" smtClean="0">
                <a:sym typeface="Wingdings" pitchFamily="2" charset="2"/>
              </a:rPr>
              <a:t>set</a:t>
            </a:r>
            <a:r>
              <a:rPr lang="cs-CZ" sz="1900" dirty="0" smtClean="0">
                <a:sym typeface="Wingdings" pitchFamily="2" charset="2"/>
              </a:rPr>
              <a:t/>
            </a:r>
            <a:br>
              <a:rPr lang="cs-CZ" sz="1900" dirty="0" smtClean="0">
                <a:sym typeface="Wingdings" pitchFamily="2" charset="2"/>
              </a:rPr>
            </a:br>
            <a:r>
              <a:rPr lang="cs-CZ" sz="1900" i="1" dirty="0" smtClean="0">
                <a:sym typeface="Wingdings" pitchFamily="2" charset="2"/>
              </a:rPr>
              <a:t>echo </a:t>
            </a:r>
            <a:r>
              <a:rPr lang="en-US" sz="1900" i="1" dirty="0" smtClean="0">
                <a:sym typeface="Wingdings" pitchFamily="2" charset="2"/>
              </a:rPr>
              <a:t>%</a:t>
            </a:r>
            <a:r>
              <a:rPr lang="en-US" sz="1900" i="1" dirty="0" err="1" smtClean="0">
                <a:sym typeface="Wingdings" pitchFamily="2" charset="2"/>
              </a:rPr>
              <a:t>computername</a:t>
            </a:r>
            <a:r>
              <a:rPr lang="en-US" sz="1900" i="1" dirty="0" smtClean="0">
                <a:sym typeface="Wingdings" pitchFamily="2" charset="2"/>
              </a:rPr>
              <a:t>%</a:t>
            </a:r>
            <a:r>
              <a:rPr lang="cs-CZ" sz="1900" i="1" dirty="0" smtClean="0">
                <a:sym typeface="Wingdings" pitchFamily="2" charset="2"/>
              </a:rPr>
              <a:t/>
            </a:r>
            <a:br>
              <a:rPr lang="cs-CZ" sz="1900" i="1" dirty="0" smtClean="0">
                <a:sym typeface="Wingdings" pitchFamily="2" charset="2"/>
              </a:rPr>
            </a:br>
            <a:endParaRPr lang="cs-CZ" sz="1900" dirty="0" smtClean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cs-CZ" sz="1900" dirty="0" smtClean="0">
                <a:sym typeface="Wingdings" pitchFamily="2" charset="2"/>
              </a:rPr>
              <a:t>Aritmetické operace</a:t>
            </a:r>
            <a:br>
              <a:rPr lang="cs-CZ" sz="1900" dirty="0" smtClean="0">
                <a:sym typeface="Wingdings" pitchFamily="2" charset="2"/>
              </a:rPr>
            </a:br>
            <a:r>
              <a:rPr lang="cs-CZ" sz="1900" i="1" dirty="0" smtClean="0">
                <a:sym typeface="Wingdings" pitchFamily="2" charset="2"/>
              </a:rPr>
              <a:t>set a</a:t>
            </a:r>
            <a:r>
              <a:rPr lang="en-US" sz="1900" i="1" dirty="0" smtClean="0">
                <a:sym typeface="Wingdings" pitchFamily="2" charset="2"/>
              </a:rPr>
              <a:t>=1</a:t>
            </a:r>
            <a:br>
              <a:rPr lang="en-US" sz="1900" i="1" dirty="0" smtClean="0">
                <a:sym typeface="Wingdings" pitchFamily="2" charset="2"/>
              </a:rPr>
            </a:br>
            <a:r>
              <a:rPr lang="en-US" sz="1900" i="1" dirty="0" smtClean="0">
                <a:sym typeface="Wingdings" pitchFamily="2" charset="2"/>
              </a:rPr>
              <a:t>set b=2</a:t>
            </a:r>
            <a:br>
              <a:rPr lang="en-US" sz="1900" i="1" dirty="0" smtClean="0">
                <a:sym typeface="Wingdings" pitchFamily="2" charset="2"/>
              </a:rPr>
            </a:br>
            <a:r>
              <a:rPr lang="en-US" sz="1900" i="1" dirty="0" smtClean="0">
                <a:sym typeface="Wingdings" pitchFamily="2" charset="2"/>
              </a:rPr>
              <a:t>set /a c=%a% +%b%</a:t>
            </a:r>
            <a:br>
              <a:rPr lang="en-US" sz="1900" i="1" dirty="0" smtClean="0">
                <a:sym typeface="Wingdings" pitchFamily="2" charset="2"/>
              </a:rPr>
            </a:br>
            <a:endParaRPr lang="en-US" sz="1900" i="1" dirty="0" smtClean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en-US" sz="1900" i="1" dirty="0" err="1" smtClean="0">
                <a:sym typeface="Wingdings" pitchFamily="2" charset="2"/>
              </a:rPr>
              <a:t>Speci</a:t>
            </a:r>
            <a:r>
              <a:rPr lang="cs-CZ" sz="1900" i="1" dirty="0" err="1" smtClean="0">
                <a:sym typeface="Wingdings" pitchFamily="2" charset="2"/>
              </a:rPr>
              <a:t>ální</a:t>
            </a:r>
            <a:r>
              <a:rPr lang="cs-CZ" sz="1900" i="1" dirty="0" smtClean="0">
                <a:sym typeface="Wingdings" pitchFamily="2" charset="2"/>
              </a:rPr>
              <a:t> proměnné</a:t>
            </a:r>
            <a:br>
              <a:rPr lang="cs-CZ" sz="1900" i="1" dirty="0" smtClean="0">
                <a:sym typeface="Wingdings" pitchFamily="2" charset="2"/>
              </a:rPr>
            </a:br>
            <a:r>
              <a:rPr lang="cs-CZ" sz="1900" i="1" dirty="0" smtClean="0">
                <a:sym typeface="Wingdings" pitchFamily="2" charset="2"/>
              </a:rPr>
              <a:t>echo </a:t>
            </a:r>
            <a:r>
              <a:rPr lang="en-US" sz="1900" i="1" dirty="0" smtClean="0">
                <a:sym typeface="Wingdings" pitchFamily="2" charset="2"/>
              </a:rPr>
              <a:t>%date% %time%</a:t>
            </a:r>
            <a:endParaRPr lang="en-US" sz="1900" i="1" dirty="0"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Windows shell (cmd.exe)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6366" y="10747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smtClean="0">
                <a:sym typeface="Wingdings" pitchFamily="2" charset="2"/>
              </a:rPr>
              <a:t>P</a:t>
            </a:r>
            <a:r>
              <a:rPr lang="cs-CZ" sz="2100" dirty="0" err="1" smtClean="0">
                <a:sym typeface="Wingdings" pitchFamily="2" charset="2"/>
              </a:rPr>
              <a:t>řesměrování</a:t>
            </a:r>
            <a:r>
              <a:rPr lang="cs-CZ" sz="2100" dirty="0" smtClean="0">
                <a:sym typeface="Wingdings" pitchFamily="2" charset="2"/>
              </a:rPr>
              <a:t>, filtry (</a:t>
            </a:r>
            <a:r>
              <a:rPr lang="cs-CZ" sz="2100" dirty="0" err="1" smtClean="0">
                <a:sym typeface="Wingdings" pitchFamily="2" charset="2"/>
              </a:rPr>
              <a:t>stdin</a:t>
            </a:r>
            <a:r>
              <a:rPr lang="cs-CZ" sz="2100" dirty="0" smtClean="0">
                <a:sym typeface="Wingdings" pitchFamily="2" charset="2"/>
              </a:rPr>
              <a:t>, </a:t>
            </a:r>
            <a:r>
              <a:rPr lang="cs-CZ" sz="2100" dirty="0" err="1" smtClean="0">
                <a:sym typeface="Wingdings" pitchFamily="2" charset="2"/>
              </a:rPr>
              <a:t>stdout</a:t>
            </a:r>
            <a:r>
              <a:rPr lang="cs-CZ" sz="2100" dirty="0" smtClean="0">
                <a:sym typeface="Wingdings" pitchFamily="2" charset="2"/>
              </a:rPr>
              <a:t>, </a:t>
            </a:r>
            <a:r>
              <a:rPr lang="cs-CZ" sz="2100" dirty="0" err="1" smtClean="0">
                <a:sym typeface="Wingdings" pitchFamily="2" charset="2"/>
              </a:rPr>
              <a:t>stderr</a:t>
            </a:r>
            <a:r>
              <a:rPr lang="cs-CZ" sz="2100" dirty="0" smtClean="0">
                <a:sym typeface="Wingdings" pitchFamily="2" charset="2"/>
              </a:rPr>
              <a:t>):</a:t>
            </a:r>
            <a:endParaRPr lang="en-US" sz="2100" dirty="0" smtClean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cs-CZ" sz="2100" i="1" dirty="0" err="1" smtClean="0">
                <a:sym typeface="Wingdings" pitchFamily="2" charset="2"/>
              </a:rPr>
              <a:t>dir</a:t>
            </a:r>
            <a:r>
              <a:rPr lang="cs-CZ" sz="2100" i="1" dirty="0" smtClean="0">
                <a:sym typeface="Wingdings" pitchFamily="2" charset="2"/>
              </a:rPr>
              <a:t> </a:t>
            </a:r>
            <a:r>
              <a:rPr lang="en-US" sz="2100" i="1" dirty="0" smtClean="0">
                <a:sym typeface="Wingdings" pitchFamily="2" charset="2"/>
              </a:rPr>
              <a:t>&gt; soubor.txt</a:t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smtClean="0">
                <a:sym typeface="Wingdings" pitchFamily="2" charset="2"/>
              </a:rPr>
              <a:t>program.exe | sort</a:t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smtClean="0">
                <a:sym typeface="Wingdings" pitchFamily="2" charset="2"/>
              </a:rPr>
              <a:t>program.exe | find “</a:t>
            </a:r>
            <a:r>
              <a:rPr lang="en-US" sz="2100" i="1" dirty="0" err="1" smtClean="0">
                <a:sym typeface="Wingdings" pitchFamily="2" charset="2"/>
              </a:rPr>
              <a:t>retezec</a:t>
            </a:r>
            <a:r>
              <a:rPr lang="en-US" sz="2100" i="1" dirty="0" smtClean="0">
                <a:sym typeface="Wingdings" pitchFamily="2" charset="2"/>
              </a:rPr>
              <a:t>”</a:t>
            </a:r>
            <a:br>
              <a:rPr lang="en-US" sz="2100" i="1" dirty="0" smtClean="0">
                <a:sym typeface="Wingdings" pitchFamily="2" charset="2"/>
              </a:rPr>
            </a:br>
            <a:endParaRPr lang="cs-CZ" sz="2100" i="1" dirty="0" smtClean="0">
              <a:sym typeface="Wingdings" pitchFamily="2" charset="2"/>
            </a:endParaRP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err="1" smtClean="0">
                <a:sym typeface="Wingdings" pitchFamily="2" charset="2"/>
              </a:rPr>
              <a:t>Errorlevel</a:t>
            </a:r>
            <a:r>
              <a:rPr lang="cs-CZ" sz="2100" dirty="0" smtClean="0">
                <a:sym typeface="Wingdings" pitchFamily="2" charset="2"/>
              </a:rPr>
              <a:t> (návratový kód posledního programu)</a:t>
            </a:r>
            <a:endParaRPr lang="en-US" sz="2100" dirty="0" smtClean="0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en-US" sz="2100" i="1" dirty="0" err="1" smtClean="0">
                <a:sym typeface="Wingdings" pitchFamily="2" charset="2"/>
              </a:rPr>
              <a:t>fc</a:t>
            </a:r>
            <a:r>
              <a:rPr lang="en-US" sz="2100" i="1" dirty="0" smtClean="0">
                <a:sym typeface="Wingdings" pitchFamily="2" charset="2"/>
              </a:rPr>
              <a:t> soubor1 soubor2</a:t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smtClean="0">
                <a:sym typeface="Wingdings" pitchFamily="2" charset="2"/>
              </a:rPr>
              <a:t>echo %</a:t>
            </a:r>
            <a:r>
              <a:rPr lang="en-US" sz="2100" i="1" dirty="0" err="1" smtClean="0">
                <a:sym typeface="Wingdings" pitchFamily="2" charset="2"/>
              </a:rPr>
              <a:t>errorlevel</a:t>
            </a:r>
            <a:r>
              <a:rPr lang="en-US" sz="2100" i="1" dirty="0" smtClean="0">
                <a:sym typeface="Wingdings" pitchFamily="2" charset="2"/>
              </a:rPr>
              <a:t>%</a:t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smtClean="0">
                <a:sym typeface="Wingdings" pitchFamily="2" charset="2"/>
              </a:rPr>
              <a:t/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smtClean="0">
                <a:sym typeface="Wingdings" pitchFamily="2" charset="2"/>
              </a:rPr>
              <a:t>ping server | find /I “</a:t>
            </a:r>
            <a:r>
              <a:rPr lang="en-US" sz="2100" i="1" dirty="0" err="1" smtClean="0">
                <a:sym typeface="Wingdings" pitchFamily="2" charset="2"/>
              </a:rPr>
              <a:t>ttl</a:t>
            </a:r>
            <a:r>
              <a:rPr lang="en-US" sz="2100" i="1" dirty="0" smtClean="0">
                <a:sym typeface="Wingdings" pitchFamily="2" charset="2"/>
              </a:rPr>
              <a:t>”</a:t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smtClean="0">
                <a:sym typeface="Wingdings" pitchFamily="2" charset="2"/>
              </a:rPr>
              <a:t>if not </a:t>
            </a:r>
            <a:r>
              <a:rPr lang="en-US" sz="2100" i="1" dirty="0" err="1" smtClean="0">
                <a:sym typeface="Wingdings" pitchFamily="2" charset="2"/>
              </a:rPr>
              <a:t>errorlevel</a:t>
            </a:r>
            <a:r>
              <a:rPr lang="en-US" sz="2100" i="1" dirty="0" smtClean="0">
                <a:sym typeface="Wingdings" pitchFamily="2" charset="2"/>
              </a:rPr>
              <a:t> 1 </a:t>
            </a:r>
            <a:r>
              <a:rPr lang="en-US" sz="2100" i="1" dirty="0" err="1" smtClean="0">
                <a:sym typeface="Wingdings" pitchFamily="2" charset="2"/>
              </a:rPr>
              <a:t>goto</a:t>
            </a:r>
            <a:r>
              <a:rPr lang="en-US" sz="2100" i="1" dirty="0" smtClean="0">
                <a:sym typeface="Wingdings" pitchFamily="2" charset="2"/>
              </a:rPr>
              <a:t> end</a:t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err="1" smtClean="0">
                <a:sym typeface="Wingdings" pitchFamily="2" charset="2"/>
              </a:rPr>
              <a:t>nejakakace</a:t>
            </a:r>
            <a:r>
              <a:rPr lang="en-US" sz="2100" i="1" dirty="0" smtClean="0">
                <a:sym typeface="Wingdings" pitchFamily="2" charset="2"/>
              </a:rPr>
              <a:t/>
            </a:r>
            <a:br>
              <a:rPr lang="en-US" sz="2100" i="1" dirty="0" smtClean="0">
                <a:sym typeface="Wingdings" pitchFamily="2" charset="2"/>
              </a:rPr>
            </a:br>
            <a:r>
              <a:rPr lang="en-US" sz="2100" i="1" dirty="0" smtClean="0">
                <a:sym typeface="Wingdings" pitchFamily="2" charset="2"/>
              </a:rPr>
              <a:t>:end</a:t>
            </a:r>
            <a:endParaRPr lang="en-US" sz="2100" i="1" dirty="0">
              <a:sym typeface="Wingdings" pitchFamily="2" charset="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Windows shell (cmd.exe)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6366" y="10747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 smtClean="0">
                <a:sym typeface="Wingdings" pitchFamily="2" charset="2"/>
              </a:rPr>
              <a:t>For – </a:t>
            </a:r>
            <a:r>
              <a:rPr lang="en-US" sz="2400" dirty="0" err="1" smtClean="0">
                <a:sym typeface="Wingdings" pitchFamily="2" charset="2"/>
              </a:rPr>
              <a:t>cyklus</a:t>
            </a:r>
            <a:r>
              <a:rPr lang="en-US" sz="2400" dirty="0" smtClean="0">
                <a:sym typeface="Wingdings" pitchFamily="2" charset="2"/>
              </a:rPr>
              <a:t> p</a:t>
            </a:r>
            <a:r>
              <a:rPr lang="cs-CZ" sz="2400" dirty="0" err="1" smtClean="0">
                <a:sym typeface="Wingdings" pitchFamily="2" charset="2"/>
              </a:rPr>
              <a:t>řes</a:t>
            </a:r>
            <a:r>
              <a:rPr lang="cs-CZ" sz="2400" dirty="0" smtClean="0">
                <a:sym typeface="Wingdings" pitchFamily="2" charset="2"/>
              </a:rPr>
              <a:t> obsah souboru, množinu souborů, výstup programu:</a:t>
            </a:r>
          </a:p>
          <a:p>
            <a:pPr>
              <a:buFont typeface="Wingdings" pitchFamily="2" charset="2"/>
              <a:buNone/>
            </a:pPr>
            <a:r>
              <a:rPr lang="en-US" sz="2400" dirty="0" smtClean="0">
                <a:sym typeface="Wingdings" pitchFamily="2" charset="2"/>
              </a:rPr>
              <a:t/>
            </a:r>
            <a:br>
              <a:rPr lang="en-US" sz="2400" dirty="0" smtClean="0">
                <a:sym typeface="Wingdings" pitchFamily="2" charset="2"/>
              </a:rPr>
            </a:br>
            <a:r>
              <a:rPr lang="en-US" sz="2400" i="1" dirty="0" smtClean="0">
                <a:sym typeface="Wingdings" pitchFamily="2" charset="2"/>
              </a:rPr>
              <a:t>&gt;</a:t>
            </a:r>
            <a:r>
              <a:rPr lang="en-US" sz="2400" i="1" dirty="0" err="1" smtClean="0">
                <a:sym typeface="Wingdings" pitchFamily="2" charset="2"/>
              </a:rPr>
              <a:t>ver</a:t>
            </a:r>
            <a:r>
              <a:rPr lang="en-US" sz="2400" i="1" dirty="0" smtClean="0">
                <a:sym typeface="Wingdings" pitchFamily="2" charset="2"/>
              </a:rPr>
              <a:t/>
            </a:r>
            <a:br>
              <a:rPr lang="en-US" sz="2400" i="1" dirty="0" smtClean="0">
                <a:sym typeface="Wingdings" pitchFamily="2" charset="2"/>
              </a:rPr>
            </a:br>
            <a:r>
              <a:rPr lang="en-US" sz="2400" dirty="0" smtClean="0">
                <a:sym typeface="Wingdings" pitchFamily="2" charset="2"/>
              </a:rPr>
              <a:t>Microsoft Windows [Version 6.0.6002]</a:t>
            </a:r>
            <a:r>
              <a:rPr lang="en-US" sz="2400" i="1" dirty="0" smtClean="0">
                <a:sym typeface="Wingdings" pitchFamily="2" charset="2"/>
              </a:rPr>
              <a:t/>
            </a:r>
            <a:br>
              <a:rPr lang="en-US" sz="2400" i="1" dirty="0" smtClean="0">
                <a:sym typeface="Wingdings" pitchFamily="2" charset="2"/>
              </a:rPr>
            </a:br>
            <a:r>
              <a:rPr lang="en-US" sz="2400" dirty="0" smtClean="0">
                <a:sym typeface="Wingdings" pitchFamily="2" charset="2"/>
              </a:rPr>
              <a:t/>
            </a:r>
            <a:br>
              <a:rPr lang="en-US" sz="2400" dirty="0" smtClean="0">
                <a:sym typeface="Wingdings" pitchFamily="2" charset="2"/>
              </a:rPr>
            </a:br>
            <a:r>
              <a:rPr lang="en-US" sz="2400" dirty="0" smtClean="0">
                <a:sym typeface="Wingdings" pitchFamily="2" charset="2"/>
              </a:rPr>
              <a:t>&gt;</a:t>
            </a:r>
            <a:r>
              <a:rPr lang="nb-NO" sz="2400" i="1" dirty="0" smtClean="0">
                <a:sym typeface="Wingdings" pitchFamily="2" charset="2"/>
              </a:rPr>
              <a:t>for /f "tokens=2 delims=[]" %i in ('ver') do echo %i</a:t>
            </a:r>
            <a:br>
              <a:rPr lang="nb-NO" sz="2400" i="1" dirty="0" smtClean="0">
                <a:sym typeface="Wingdings" pitchFamily="2" charset="2"/>
              </a:rPr>
            </a:br>
            <a:r>
              <a:rPr lang="nb-NO" sz="2400" i="1" dirty="0" smtClean="0">
                <a:sym typeface="Wingdings" pitchFamily="2" charset="2"/>
              </a:rPr>
              <a:t/>
            </a:r>
            <a:br>
              <a:rPr lang="nb-NO" sz="2400" i="1" dirty="0" smtClean="0">
                <a:sym typeface="Wingdings" pitchFamily="2" charset="2"/>
              </a:rPr>
            </a:br>
            <a:r>
              <a:rPr lang="nb-NO" sz="2400" dirty="0" smtClean="0">
                <a:sym typeface="Wingdings" pitchFamily="2" charset="2"/>
              </a:rPr>
              <a:t>Version 6.0.6002</a:t>
            </a:r>
            <a:endParaRPr lang="en-US" sz="2400" dirty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Zdroje, odkazy ke studiu: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25404" y="922317"/>
            <a:ext cx="9072626" cy="514353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67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Tato přednáška vychází ze zdrojů programu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Windows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®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2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Academic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Program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”: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http://www.microsoft.com/resources/sharedsource/licensing/windowsacademic.mspx</a:t>
            </a: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1800" marR="0" lvl="0" indent="-323850" algn="l" defTabSz="449263" rtl="0" eaLnBrk="1" fontAlgn="base" latinLnBrk="0" hangingPunct="1">
              <a:lnSpc>
                <a:spcPct val="67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Doporučené odkazy:</a:t>
            </a:r>
          </a:p>
          <a:p>
            <a:pPr marL="863600" marR="0" lvl="1" indent="-287338" algn="l" defTabSz="449263" rtl="0" eaLnBrk="1" fontAlgn="base" latinLnBrk="0" hangingPunct="1">
              <a:lnSpc>
                <a:spcPct val="67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http://www.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microsoft.com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technet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sysinternals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/default.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msp</a:t>
            </a: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x</a:t>
            </a:r>
            <a:endParaRPr kumimoji="0" lang="cs-CZ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863600" marR="0" lvl="1" indent="-287338" algn="l" defTabSz="449263" rtl="0" eaLnBrk="1" fontAlgn="base" latinLnBrk="0" hangingPunct="1">
              <a:lnSpc>
                <a:spcPct val="67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http://www.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microsoft.com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/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reskit</a:t>
            </a:r>
            <a:endParaRPr kumimoji="0" lang="en-US" sz="2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863600" marR="0" lvl="1" indent="-287338" algn="l" defTabSz="449263" rtl="0" eaLnBrk="1" fontAlgn="base" latinLnBrk="0" hangingPunct="1">
              <a:lnSpc>
                <a:spcPct val="67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5"/>
              </a:rPr>
              <a:t>news://list.vyvojar.cz/cz.vyvojar.list.wi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5"/>
              </a:rPr>
              <a:t>n</a:t>
            </a:r>
            <a:endParaRPr kumimoji="0" lang="cs-CZ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863600" lvl="1" indent="-287338" defTabSz="449263" eaLnBrk="1" hangingPunct="1">
              <a:lnSpc>
                <a:spcPct val="67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6"/>
              </a:rPr>
              <a:t>http://social.technet.microsoft.com/Forums/cs-CZ/categories</a:t>
            </a: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6"/>
              </a:rPr>
              <a:t>/</a:t>
            </a:r>
            <a:endParaRPr lang="cs-CZ" sz="2400" kern="0" dirty="0" smtClean="0">
              <a:solidFill>
                <a:srgbClr val="000000"/>
              </a:solidFill>
              <a:latin typeface="+mn-lt"/>
            </a:endParaRPr>
          </a:p>
          <a:p>
            <a:pPr marL="863600" lvl="1" indent="-287338" defTabSz="449263" eaLnBrk="1" hangingPunct="1">
              <a:lnSpc>
                <a:spcPct val="67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7"/>
              </a:rPr>
              <a:t>news://</a:t>
            </a: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7"/>
              </a:rPr>
              <a:t>msnews.microsoft.com/microsoft.public.cs.windows</a:t>
            </a:r>
            <a:endParaRPr lang="cs-CZ" sz="2400" kern="0" smtClean="0">
              <a:solidFill>
                <a:srgbClr val="000000"/>
              </a:solidFill>
              <a:latin typeface="+mn-lt"/>
            </a:endParaRPr>
          </a:p>
          <a:p>
            <a:pPr marL="863600" lvl="1" indent="-287338" defTabSz="449263" eaLnBrk="1" hangingPunct="1">
              <a:lnSpc>
                <a:spcPct val="67000"/>
              </a:lnSpc>
              <a:spcBef>
                <a:spcPts val="1138"/>
              </a:spcBef>
              <a:buClr>
                <a:srgbClr val="000000"/>
              </a:buClr>
              <a:buSzPct val="45000"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Histori</a:t>
            </a:r>
            <a:r>
              <a:rPr lang="cs-CZ" sz="2800" dirty="0" smtClean="0"/>
              <a:t>e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1992 - Windows 3.1, Windows 3.11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1992 – Windows NT 3.1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1995 – Windows 95 (5 editions)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1996 – Windows NT 4.0 (4 editions)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1998 – Windows 98 (2 editions)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Nedávná</a:t>
            </a:r>
            <a:r>
              <a:rPr lang="en-US" sz="2800" dirty="0" smtClean="0"/>
              <a:t> </a:t>
            </a:r>
            <a:r>
              <a:rPr lang="en-US" sz="2800" dirty="0" err="1" smtClean="0"/>
              <a:t>minulost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2000 (5 editions)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ME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XP (15 editions)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Fundamentals for Legacy PCs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err="1" smtClean="0">
                <a:solidFill>
                  <a:srgbClr val="000000"/>
                </a:solidFill>
                <a:latin typeface="+mn-lt"/>
              </a:rPr>
              <a:t>WinPE</a:t>
            </a: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 1.0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Sou</a:t>
            </a:r>
            <a:r>
              <a:rPr lang="cs-CZ" sz="2800" dirty="0" smtClean="0"/>
              <a:t>časnost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Server 2003 (5 editions)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Vista (8 editions)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2008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err="1" smtClean="0">
                <a:solidFill>
                  <a:srgbClr val="000000"/>
                </a:solidFill>
                <a:latin typeface="+mn-lt"/>
              </a:rPr>
              <a:t>WinPE</a:t>
            </a: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 2.0, MS DART</a:t>
            </a:r>
          </a:p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800" kern="0" dirty="0" smtClean="0">
                <a:solidFill>
                  <a:srgbClr val="000000"/>
                </a:solidFill>
                <a:latin typeface="+mn-lt"/>
              </a:rPr>
              <a:t>Windows 7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 descr="Image:Windows Family Tree.png">
            <a:hlinkClick r:id="rId2" tooltip="Image:Windows Family Tree.png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42" y="3779837"/>
            <a:ext cx="912562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25404" y="922317"/>
            <a:ext cx="957269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Centralizace managementu</a:t>
            </a: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Objektov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ě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orientováno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(.NET)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Otevřeno pro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sz="25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rd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parties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Virtualizac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449263" rtl="0" eaLnBrk="1" fontAlgn="base" latinLnBrk="0" hangingPunct="1">
              <a:lnSpc>
                <a:spcPct val="9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SoftGrid</a:t>
            </a: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 – </a:t>
            </a:r>
            <a:r>
              <a:rPr kumimoji="0" lang="en-US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virtualizace</a:t>
            </a: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en-US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aplikac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í </a:t>
            </a:r>
            <a:r>
              <a: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(</a:t>
            </a:r>
            <a:r>
              <a: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2"/>
              </a:rPr>
              <a:t>http://www.microsoft.com/systemcenter/softgrid/evaluation/virtualization.mspx</a:t>
            </a:r>
            <a:r>
              <a: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)</a:t>
            </a:r>
            <a:r>
              <a:rPr kumimoji="0" lang="cs-CZ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 í</a:t>
            </a:r>
          </a:p>
          <a:p>
            <a:pPr marL="742950" marR="0" lvl="1" indent="-285750" algn="l" defTabSz="449263" rtl="0" eaLnBrk="1" fontAlgn="base" latinLnBrk="0" hangingPunct="1">
              <a:lnSpc>
                <a:spcPct val="9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Hypervisor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 - součást Windows 2008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(</a:t>
            </a:r>
            <a:r>
              <a:rPr kumimoji="0" lang="cs-CZ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http://www.</a:t>
            </a:r>
            <a:r>
              <a:rPr kumimoji="0" lang="cs-CZ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microsoft.com</a:t>
            </a:r>
            <a:r>
              <a:rPr kumimoji="0" lang="cs-CZ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/windowsserver2008/</a:t>
            </a:r>
            <a:r>
              <a:rPr kumimoji="0" lang="cs-CZ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en</a:t>
            </a:r>
            <a:r>
              <a:rPr kumimoji="0" lang="cs-CZ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</a:t>
            </a:r>
            <a:r>
              <a:rPr kumimoji="0" lang="cs-CZ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us</a:t>
            </a:r>
            <a:r>
              <a:rPr kumimoji="0" lang="cs-CZ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</a:t>
            </a:r>
            <a:r>
              <a:rPr kumimoji="0" lang="cs-CZ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virtualization</a:t>
            </a:r>
            <a:r>
              <a:rPr kumimoji="0" lang="cs-CZ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-</a:t>
            </a:r>
            <a:r>
              <a:rPr kumimoji="0" lang="cs-CZ" sz="1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consolidation.aspx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)</a:t>
            </a:r>
            <a:endParaRPr kumimoji="0" lang="cs-CZ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742950" marR="0" lvl="1" indent="-285750" algn="l" defTabSz="449263" rtl="0" eaLnBrk="1" fontAlgn="base" latinLnBrk="0" hangingPunct="1">
              <a:lnSpc>
                <a:spcPct val="9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Shims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 - řešení kompatibility existujících aplikací – Vista </a:t>
            </a:r>
            <a:r>
              <a:rPr kumimoji="0" lang="cs-CZ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(</a:t>
            </a:r>
            <a:r>
              <a:rPr kumimoji="0" lang="en-US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http://www.microsoft.com/downloads/details.aspx?FamilyID=F3B46BA6-0EF2-47DB-AAEC-ED786109E030&amp;displaylang=en</a:t>
            </a:r>
            <a:r>
              <a:rPr kumimoji="0" lang="cs-CZ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)</a:t>
            </a:r>
            <a:endParaRPr kumimoji="0" lang="en-US" sz="1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Orientace</a:t>
            </a:r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Nasazení OS MS Windows</a:t>
            </a:r>
            <a:endParaRPr lang="cs-CZ" sz="2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25404" y="922317"/>
            <a:ext cx="957269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Intranet server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Directory services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Workstations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Terminal servers (Linux\WinCE client image)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Messaging server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Nedoporučuje </a:t>
            </a:r>
            <a:r>
              <a:rPr kumimoji="0" 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cs-CZ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endParaRPr kumimoji="0" 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63600" marR="0" lvl="1" indent="-287338" algn="l" defTabSz="449263" rtl="0" eaLnBrk="1" fontAlgn="base" latinLnBrk="0" hangingPunct="1">
              <a:lnSpc>
                <a:spcPct val="9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DMZ</a:t>
            </a:r>
          </a:p>
          <a:p>
            <a:pPr marL="863600" marR="0" lvl="1" indent="-287338" algn="l" defTabSz="449263" rtl="0" eaLnBrk="1" fontAlgn="base" latinLnBrk="0" hangingPunct="1">
              <a:lnSpc>
                <a:spcPct val="9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Proxy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Architektura</a:t>
            </a:r>
            <a:endParaRPr lang="cs-CZ" sz="2800" dirty="0"/>
          </a:p>
        </p:txBody>
      </p:sp>
      <p:pic>
        <p:nvPicPr>
          <p:cNvPr id="6" name="Picture 2" descr="http://www.microsoft.com/library/media/1033/technet/images/archive/ntwrkstn/evaluate/featfunc/winarc01_bi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03" y="850879"/>
            <a:ext cx="577382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Architektura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r>
              <a:rPr lang="en-US" sz="2400" dirty="0" smtClean="0"/>
              <a:t>Kernel &amp; User space</a:t>
            </a:r>
            <a:r>
              <a:rPr lang="cs-CZ" sz="2400" dirty="0" smtClean="0"/>
              <a:t>:</a:t>
            </a:r>
            <a:endParaRPr kumimoji="0" lang="cs-CZ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Windows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podporuje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 Pentium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ringy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Ring0 (Kernel) a Ring3(User)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User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thready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 můžou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r>
              <a:rPr kumimoji="0" lang="cs-CZ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ř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ep</a:t>
            </a:r>
            <a:r>
              <a:rPr kumimoji="0" lang="cs-CZ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í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nat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mezi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user a kernel mode (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zaklad</a:t>
            </a:r>
            <a:r>
              <a:rPr kumimoji="0" lang="cs-CZ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ě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API)</a:t>
            </a:r>
          </a:p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Drivery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</a:t>
            </a:r>
            <a:r>
              <a:rPr kumimoji="0" lang="cs-CZ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ěží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 kernel </a:t>
            </a:r>
            <a:r>
              <a:rPr kumimoji="0" lang="cs-CZ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63600" marR="0" lvl="1" indent="-287338" algn="l" defTabSz="449263" rtl="0" eaLnBrk="1" fontAlgn="base" latinLnBrk="0" hangingPunct="1">
              <a:lnSpc>
                <a:spcPct val="9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Častá příčina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BSOD</a:t>
            </a:r>
          </a:p>
          <a:p>
            <a:pPr marL="863600" marR="0" lvl="1" indent="-287338" algn="l" defTabSz="449263" rtl="0" eaLnBrk="1" fontAlgn="base" latinLnBrk="0" hangingPunct="1">
              <a:lnSpc>
                <a:spcPct val="93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Fake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 drivers (A</a:t>
            </a:r>
            <a:r>
              <a:rPr kumimoji="0" lang="cs-CZ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ntivir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</a:rPr>
              <a:t>)</a:t>
            </a:r>
            <a:endParaRPr kumimoji="0" lang="cs-CZ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406400" indent="-287338" defTabSz="449263" eaLnBrk="1" hangingPunct="1"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45000"/>
            </a:pPr>
            <a:r>
              <a:rPr lang="cs-CZ" sz="2400" kern="0" dirty="0" smtClean="0">
                <a:solidFill>
                  <a:srgbClr val="000000"/>
                </a:solidFill>
                <a:latin typeface="+mn-lt"/>
              </a:rPr>
              <a:t>Procesy a </a:t>
            </a:r>
            <a:r>
              <a:rPr lang="cs-CZ" sz="2400" kern="0" dirty="0" err="1" smtClean="0">
                <a:solidFill>
                  <a:srgbClr val="000000"/>
                </a:solidFill>
                <a:latin typeface="+mn-lt"/>
              </a:rPr>
              <a:t>thready</a:t>
            </a:r>
            <a:r>
              <a:rPr lang="cs-CZ" sz="2400" kern="0" dirty="0" smtClean="0">
                <a:solidFill>
                  <a:srgbClr val="000000"/>
                </a:solidFill>
                <a:latin typeface="+mn-lt"/>
              </a:rPr>
              <a:t>:</a:t>
            </a:r>
          </a:p>
          <a:p>
            <a:pPr marL="406400" indent="-287338" defTabSz="449263" eaLnBrk="1" hangingPunct="1"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Každá aplikace obsahuje minimálně jeden proces</a:t>
            </a:r>
          </a:p>
          <a:p>
            <a:pPr marL="406400" indent="-287338" defTabSz="449263" eaLnBrk="1" hangingPunct="1"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Každý proces obsahuje minimálně jeden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thread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06400" indent="-287338" defTabSz="449263" eaLnBrk="1" hangingPunct="1"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Každý proces má vlastní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memory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space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06400" indent="-287338" defTabSz="449263" eaLnBrk="1" hangingPunct="1"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Thready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jednoho procesu běží ve stejném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memory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space</a:t>
            </a: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  <a:p>
            <a:pPr marL="406400" indent="-287338" defTabSz="449263" eaLnBrk="1" hangingPunct="1"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CPU čas je ve skutečnosti přiřazován </a:t>
            </a:r>
            <a:r>
              <a:rPr lang="cs-CZ" sz="2000" kern="0" dirty="0" err="1" smtClean="0">
                <a:solidFill>
                  <a:srgbClr val="000000"/>
                </a:solidFill>
                <a:latin typeface="+mn-lt"/>
              </a:rPr>
              <a:t>threadu</a:t>
            </a:r>
            <a:r>
              <a:rPr lang="cs-CZ" sz="2000" kern="0" dirty="0" smtClean="0">
                <a:solidFill>
                  <a:srgbClr val="000000"/>
                </a:solidFill>
                <a:latin typeface="+mn-lt"/>
              </a:rPr>
              <a:t>, ne procesu</a:t>
            </a:r>
          </a:p>
          <a:p>
            <a:pPr marL="406400" indent="-287338" defTabSz="449263" eaLnBrk="1" hangingPunct="1">
              <a:lnSpc>
                <a:spcPct val="93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Arial" pitchFamily="34" charset="0"/>
              <a:buChar char="•"/>
            </a:pPr>
            <a:endParaRPr lang="cs-CZ" sz="2000" kern="0" dirty="0" smtClean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_P2003">
  <a:themeElements>
    <a:clrScheme name="UO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O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O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O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Sablona_P2003</Template>
  <TotalTime>130</TotalTime>
  <Words>771</Words>
  <Application>Microsoft Office PowerPoint</Application>
  <PresentationFormat>Vlastní</PresentationFormat>
  <Paragraphs>166</Paragraphs>
  <Slides>23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Sablona_P2003</vt:lpstr>
      <vt:lpstr>Snímek 1</vt:lpstr>
      <vt:lpstr>Snímek 2</vt:lpstr>
      <vt:lpstr>Snímek 3</vt:lpstr>
      <vt:lpstr>Snímek 4</vt:lpstr>
      <vt:lpstr>Snímek 5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  <vt:lpstr>Orientace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Miroslav Pragl</dc:creator>
  <cp:lastModifiedBy>Miroslav Pragl</cp:lastModifiedBy>
  <cp:revision>65</cp:revision>
  <dcterms:created xsi:type="dcterms:W3CDTF">2009-10-19T12:32:08Z</dcterms:created>
  <dcterms:modified xsi:type="dcterms:W3CDTF">2009-10-22T14:23:55Z</dcterms:modified>
</cp:coreProperties>
</file>