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4" r:id="rId11"/>
    <p:sldId id="266" r:id="rId12"/>
    <p:sldId id="267" r:id="rId13"/>
    <p:sldId id="269" r:id="rId14"/>
    <p:sldId id="270" r:id="rId15"/>
    <p:sldId id="271" r:id="rId16"/>
    <p:sldId id="273" r:id="rId17"/>
    <p:sldId id="274" r:id="rId18"/>
    <p:sldId id="275" r:id="rId19"/>
    <p:sldId id="276" r:id="rId20"/>
    <p:sldId id="277" r:id="rId21"/>
    <p:sldId id="272" r:id="rId22"/>
    <p:sldId id="278" r:id="rId23"/>
  </p:sldIdLst>
  <p:sldSz cx="10080625" cy="7559675"/>
  <p:notesSz cx="7086600" cy="10210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CC0000"/>
    <a:srgbClr val="FF0000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578" autoAdjust="0"/>
  </p:normalViewPr>
  <p:slideViewPr>
    <p:cSldViewPr>
      <p:cViewPr varScale="1">
        <p:scale>
          <a:sx n="95" d="100"/>
          <a:sy n="95" d="100"/>
        </p:scale>
        <p:origin x="-630" y="-96"/>
      </p:cViewPr>
      <p:guideLst>
        <p:guide orient="horz" pos="2381"/>
        <p:guide pos="31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03" tIns="45602" rIns="91203" bIns="45602" numCol="1" anchor="t" anchorCtr="0" compatLnSpc="1">
            <a:prstTxWarp prst="textNoShape">
              <a:avLst/>
            </a:prstTxWarp>
          </a:bodyPr>
          <a:lstStyle>
            <a:lvl1pPr defTabSz="911225">
              <a:defRPr sz="130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3200" y="0"/>
            <a:ext cx="3071813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03" tIns="45602" rIns="91203" bIns="4560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30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698038"/>
            <a:ext cx="307022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03" tIns="45602" rIns="91203" bIns="45602" numCol="1" anchor="b" anchorCtr="0" compatLnSpc="1">
            <a:prstTxWarp prst="textNoShape">
              <a:avLst/>
            </a:prstTxWarp>
          </a:bodyPr>
          <a:lstStyle>
            <a:lvl1pPr defTabSz="911225">
              <a:defRPr sz="130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3200" y="9698038"/>
            <a:ext cx="307181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03" tIns="45602" rIns="91203" bIns="4560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30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8448827D-E65F-4F48-BF94-88E07665320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39800" y="1039813"/>
            <a:ext cx="5013325" cy="3759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068388" y="5164138"/>
            <a:ext cx="476408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cs-CZ" smtClean="0"/>
          </a:p>
        </p:txBody>
      </p:sp>
      <p:sp>
        <p:nvSpPr>
          <p:cNvPr id="2051" name="Freeform 3"/>
          <p:cNvSpPr>
            <a:spLocks noChangeArrowheads="1"/>
          </p:cNvSpPr>
          <p:nvPr/>
        </p:nvSpPr>
        <p:spPr bwMode="auto">
          <a:xfrm>
            <a:off x="5610225" y="8567738"/>
            <a:ext cx="820738" cy="912812"/>
          </a:xfrm>
          <a:custGeom>
            <a:avLst/>
            <a:gdLst/>
            <a:ahLst/>
            <a:cxnLst>
              <a:cxn ang="0">
                <a:pos x="0" y="2499"/>
              </a:cxn>
              <a:cxn ang="0">
                <a:pos x="2499" y="0"/>
              </a:cxn>
              <a:cxn ang="0">
                <a:pos x="2500" y="2500"/>
              </a:cxn>
              <a:cxn ang="0">
                <a:pos x="0" y="2499"/>
              </a:cxn>
            </a:cxnLst>
            <a:rect l="0" t="0" r="r" b="b"/>
            <a:pathLst>
              <a:path w="2501" h="2501">
                <a:moveTo>
                  <a:pt x="0" y="2499"/>
                </a:moveTo>
                <a:lnTo>
                  <a:pt x="2499" y="0"/>
                </a:lnTo>
                <a:lnTo>
                  <a:pt x="2500" y="2500"/>
                </a:lnTo>
                <a:lnTo>
                  <a:pt x="0" y="2499"/>
                </a:lnTo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cs-CZ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4506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7088" y="8856663"/>
            <a:ext cx="4397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 rot="21000000">
            <a:off x="5948363" y="8997950"/>
            <a:ext cx="2667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pPr defTabSz="911225" eaLnBrk="1">
              <a:lnSpc>
                <a:spcPct val="94000"/>
              </a:lnSpc>
              <a:buClr>
                <a:srgbClr val="000000"/>
              </a:buClr>
              <a:buSzPct val="45000"/>
              <a:buFont typeface="StarSymbol" charset="0"/>
              <a:buNone/>
              <a:defRPr/>
            </a:pPr>
            <a:fld id="{86A71D78-055D-44B4-9464-7F318B978A7B}" type="slidenum">
              <a:rPr lang="en-GB" sz="1600">
                <a:solidFill>
                  <a:srgbClr val="000000"/>
                </a:solidFill>
                <a:latin typeface="Arial Narrow" pitchFamily="34" charset="0"/>
              </a:rPr>
              <a:pPr defTabSz="911225" eaLnBrk="1">
                <a:lnSpc>
                  <a:spcPct val="94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defRPr/>
              </a:pPr>
              <a:t>‹#›</a:t>
            </a:fld>
            <a:endParaRPr lang="en-GB" sz="1600">
              <a:solidFill>
                <a:srgbClr val="000000"/>
              </a:solidFill>
              <a:latin typeface="Arial Narrow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fontAlgn="base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fontAlgn="base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fontAlgn="base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fontAlgn="base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fontAlgn="base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1068388" y="5164138"/>
            <a:ext cx="4764087" cy="4170362"/>
          </a:xfrm>
          <a:noFill/>
          <a:ln/>
        </p:spPr>
        <p:txBody>
          <a:bodyPr wrap="none" lIns="91203" tIns="45602" rIns="91203" bIns="45602" anchor="ctr"/>
          <a:lstStyle/>
          <a:p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14100" y="9698488"/>
            <a:ext cx="3070860" cy="510540"/>
          </a:xfrm>
          <a:prstGeom prst="rect">
            <a:avLst/>
          </a:prstGeom>
          <a:noFill/>
        </p:spPr>
        <p:txBody>
          <a:bodyPr lIns="98837" tIns="49419" rIns="98837" bIns="49419"/>
          <a:lstStyle/>
          <a:p>
            <a:fld id="{796A3776-BB19-4ED3-A63E-074853F54301}" type="slidenum">
              <a:rPr lang="en-GB" smtClean="0"/>
              <a:pPr/>
              <a:t>8</a:t>
            </a:fld>
            <a:endParaRPr lang="en-GB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431088" y="0"/>
            <a:ext cx="2386012" cy="6910388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68288" y="0"/>
            <a:ext cx="7010400" cy="6910388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68288" y="1079500"/>
            <a:ext cx="4697412" cy="5830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118100" y="1079500"/>
            <a:ext cx="4699000" cy="5830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Freeform 1"/>
          <p:cNvSpPr>
            <a:spLocks noChangeArrowheads="1"/>
          </p:cNvSpPr>
          <p:nvPr/>
        </p:nvSpPr>
        <p:spPr bwMode="auto">
          <a:xfrm>
            <a:off x="9180513" y="6659563"/>
            <a:ext cx="900112" cy="900112"/>
          </a:xfrm>
          <a:custGeom>
            <a:avLst/>
            <a:gdLst/>
            <a:ahLst/>
            <a:cxnLst>
              <a:cxn ang="0">
                <a:pos x="0" y="2499"/>
              </a:cxn>
              <a:cxn ang="0">
                <a:pos x="2499" y="0"/>
              </a:cxn>
              <a:cxn ang="0">
                <a:pos x="2500" y="2500"/>
              </a:cxn>
              <a:cxn ang="0">
                <a:pos x="0" y="2499"/>
              </a:cxn>
            </a:cxnLst>
            <a:rect l="0" t="0" r="r" b="b"/>
            <a:pathLst>
              <a:path w="2501" h="2501">
                <a:moveTo>
                  <a:pt x="0" y="2499"/>
                </a:moveTo>
                <a:lnTo>
                  <a:pt x="2499" y="0"/>
                </a:lnTo>
                <a:lnTo>
                  <a:pt x="2500" y="2500"/>
                </a:lnTo>
                <a:lnTo>
                  <a:pt x="0" y="2499"/>
                </a:lnTo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cs-CZ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 flipV="1">
            <a:off x="0" y="0"/>
            <a:ext cx="10080625" cy="755650"/>
          </a:xfrm>
          <a:prstGeom prst="roundRect">
            <a:avLst>
              <a:gd name="adj" fmla="val 222"/>
            </a:avLst>
          </a:prstGeom>
          <a:solidFill>
            <a:srgbClr val="FFFFFF">
              <a:alpha val="50000"/>
            </a:srgbClr>
          </a:solidFill>
          <a:ln w="9525">
            <a:noFill/>
            <a:round/>
            <a:headEnd/>
            <a:tailEnd/>
          </a:ln>
        </p:spPr>
        <p:txBody>
          <a:bodyPr rot="10800000" wrap="none" anchor="ctr"/>
          <a:lstStyle/>
          <a:p>
            <a:pPr>
              <a:defRPr/>
            </a:pPr>
            <a:endParaRPr lang="cs-CZ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9876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480550" y="6985000"/>
            <a:ext cx="4810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7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79388" y="101600"/>
            <a:ext cx="458787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Text Box 5"/>
          <p:cNvSpPr txBox="1">
            <a:spLocks noChangeArrowheads="1"/>
          </p:cNvSpPr>
          <p:nvPr/>
        </p:nvSpPr>
        <p:spPr bwMode="auto">
          <a:xfrm rot="21000000">
            <a:off x="9588500" y="7165975"/>
            <a:ext cx="163513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>
            <a:spAutoFit/>
          </a:bodyPr>
          <a:lstStyle/>
          <a:p>
            <a:pPr algn="r" eaLnBrk="1">
              <a:lnSpc>
                <a:spcPct val="94000"/>
              </a:lnSpc>
              <a:buClr>
                <a:srgbClr val="000000"/>
              </a:buClr>
              <a:buSzPct val="45000"/>
              <a:buFont typeface="StarSymbol" charset="0"/>
              <a:buNone/>
              <a:defRPr/>
            </a:pPr>
            <a:fld id="{55780E52-15D7-479F-BEC7-0690FBA86EB1}" type="slidenum">
              <a:rPr lang="en-GB" sz="1300">
                <a:solidFill>
                  <a:srgbClr val="000000"/>
                </a:solidFill>
                <a:latin typeface="Arial Narrow" pitchFamily="34" charset="0"/>
              </a:rPr>
              <a:pPr algn="r" eaLnBrk="1">
                <a:lnSpc>
                  <a:spcPct val="94000"/>
                </a:lnSpc>
                <a:buClr>
                  <a:srgbClr val="000000"/>
                </a:buClr>
                <a:buSzPct val="45000"/>
                <a:buFont typeface="StarSymbol" charset="0"/>
                <a:buNone/>
                <a:defRPr/>
              </a:pPr>
              <a:t>‹#›</a:t>
            </a:fld>
            <a:endParaRPr lang="en-GB" sz="1300">
              <a:solidFill>
                <a:srgbClr val="000000"/>
              </a:solidFill>
              <a:latin typeface="Arial Narrow" pitchFamily="34" charset="0"/>
            </a:endParaRPr>
          </a:p>
        </p:txBody>
      </p:sp>
      <p:pic>
        <p:nvPicPr>
          <p:cNvPr id="79879" name="Picture 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4432300"/>
            <a:ext cx="2906713" cy="312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0" y="7019925"/>
            <a:ext cx="9432925" cy="0"/>
          </a:xfrm>
          <a:prstGeom prst="line">
            <a:avLst/>
          </a:prstGeom>
          <a:noFill/>
          <a:ln w="180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cs-CZ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1944688" y="7164388"/>
            <a:ext cx="7223125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r>
              <a:rPr lang="en-GB" sz="2000" dirty="0" err="1">
                <a:solidFill>
                  <a:srgbClr val="808080"/>
                </a:solidFill>
              </a:rPr>
              <a:t>Úvod</a:t>
            </a:r>
            <a:r>
              <a:rPr lang="en-GB" sz="2000" dirty="0">
                <a:solidFill>
                  <a:srgbClr val="808080"/>
                </a:solidFill>
              </a:rPr>
              <a:t> do </a:t>
            </a:r>
            <a:r>
              <a:rPr lang="en-GB" sz="2000" dirty="0" err="1">
                <a:solidFill>
                  <a:srgbClr val="808080"/>
                </a:solidFill>
              </a:rPr>
              <a:t>Operačních</a:t>
            </a:r>
            <a:r>
              <a:rPr lang="en-GB" sz="2000" dirty="0">
                <a:solidFill>
                  <a:srgbClr val="808080"/>
                </a:solidFill>
              </a:rPr>
              <a:t> </a:t>
            </a:r>
            <a:r>
              <a:rPr lang="en-GB" sz="2000" dirty="0" err="1">
                <a:solidFill>
                  <a:srgbClr val="808080"/>
                </a:solidFill>
              </a:rPr>
              <a:t>Systémů</a:t>
            </a:r>
            <a:r>
              <a:rPr lang="en-GB" sz="2000" dirty="0">
                <a:solidFill>
                  <a:srgbClr val="808080"/>
                </a:solidFill>
              </a:rPr>
              <a:t> – </a:t>
            </a:r>
            <a:r>
              <a:rPr lang="cs-CZ" sz="2000" b="1" dirty="0">
                <a:solidFill>
                  <a:srgbClr val="808080"/>
                </a:solidFill>
              </a:rPr>
              <a:t>Přednáška </a:t>
            </a:r>
            <a:r>
              <a:rPr lang="en-GB" sz="2000" b="1" dirty="0" smtClean="0">
                <a:solidFill>
                  <a:srgbClr val="808080"/>
                </a:solidFill>
              </a:rPr>
              <a:t>1</a:t>
            </a:r>
            <a:r>
              <a:rPr lang="cs-CZ" sz="2000" b="1" dirty="0" smtClean="0">
                <a:solidFill>
                  <a:srgbClr val="808080"/>
                </a:solidFill>
              </a:rPr>
              <a:t>2</a:t>
            </a:r>
            <a:endParaRPr lang="en-GB" sz="2000" b="1" dirty="0">
              <a:solidFill>
                <a:srgbClr val="808080"/>
              </a:solidFill>
            </a:endParaRPr>
          </a:p>
        </p:txBody>
      </p:sp>
      <p:sp>
        <p:nvSpPr>
          <p:cNvPr id="79884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720725" y="0"/>
            <a:ext cx="8999538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79885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8288" y="1079500"/>
            <a:ext cx="9548812" cy="583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the outline text format</a:t>
            </a:r>
          </a:p>
          <a:p>
            <a:pPr lvl="1"/>
            <a:r>
              <a:rPr lang="en-GB" dirty="0" smtClean="0"/>
              <a:t>Second Outline Level</a:t>
            </a:r>
          </a:p>
          <a:p>
            <a:pPr lvl="2"/>
            <a:r>
              <a:rPr lang="en-GB" dirty="0" smtClean="0"/>
              <a:t>Third Outline Level</a:t>
            </a:r>
          </a:p>
          <a:p>
            <a:pPr lvl="3"/>
            <a:r>
              <a:rPr lang="en-GB" dirty="0" smtClean="0"/>
              <a:t>Fourth Outline Level</a:t>
            </a:r>
          </a:p>
          <a:p>
            <a:pPr lvl="4"/>
            <a:r>
              <a:rPr lang="en-GB" dirty="0" smtClean="0"/>
              <a:t>Fifth Outline Level</a:t>
            </a:r>
          </a:p>
          <a:p>
            <a:pPr lvl="4"/>
            <a:r>
              <a:rPr lang="en-GB" dirty="0" smtClean="0"/>
              <a:t>Sixth Outline Level</a:t>
            </a:r>
          </a:p>
          <a:p>
            <a:pPr lvl="4"/>
            <a:r>
              <a:rPr lang="en-GB" dirty="0" smtClean="0"/>
              <a:t>Seventh Outline Level</a:t>
            </a:r>
          </a:p>
          <a:p>
            <a:pPr lvl="4"/>
            <a:r>
              <a:rPr lang="en-GB" dirty="0" smtClean="0"/>
              <a:t>Eighth Outline Level</a:t>
            </a:r>
          </a:p>
          <a:p>
            <a:pPr lvl="4"/>
            <a:r>
              <a:rPr lang="en-GB" dirty="0" smtClean="0"/>
              <a:t>Ninth Outline Level</a:t>
            </a:r>
          </a:p>
        </p:txBody>
      </p:sp>
      <p:sp>
        <p:nvSpPr>
          <p:cNvPr id="2" name="Line 9"/>
          <p:cNvSpPr>
            <a:spLocks noChangeShapeType="1"/>
          </p:cNvSpPr>
          <p:nvPr/>
        </p:nvSpPr>
        <p:spPr bwMode="auto">
          <a:xfrm>
            <a:off x="287338" y="827088"/>
            <a:ext cx="9793287" cy="0"/>
          </a:xfrm>
          <a:prstGeom prst="line">
            <a:avLst/>
          </a:prstGeom>
          <a:noFill/>
          <a:ln w="180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cs-CZ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9888" name="Rectangle 16"/>
          <p:cNvSpPr>
            <a:spLocks noChangeArrowheads="1"/>
          </p:cNvSpPr>
          <p:nvPr/>
        </p:nvSpPr>
        <p:spPr bwMode="auto">
          <a:xfrm>
            <a:off x="0" y="3375025"/>
            <a:ext cx="100806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cs-CZ"/>
          </a:p>
        </p:txBody>
      </p:sp>
      <p:pic>
        <p:nvPicPr>
          <p:cNvPr id="79889" name="Picture 17" descr="OPPA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65100" y="7069138"/>
            <a:ext cx="1419225" cy="42545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r" defTabSz="449263" rtl="0" eaLnBrk="1" fontAlgn="base" hangingPunct="1">
        <a:lnSpc>
          <a:spcPct val="11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r" defTabSz="449263" rtl="0" eaLnBrk="1" fontAlgn="base" hangingPunct="1">
        <a:lnSpc>
          <a:spcPct val="11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600">
          <a:solidFill>
            <a:schemeClr val="bg1"/>
          </a:solidFill>
          <a:latin typeface="Arial Black" pitchFamily="34" charset="0"/>
        </a:defRPr>
      </a:lvl2pPr>
      <a:lvl3pPr algn="r" defTabSz="449263" rtl="0" eaLnBrk="1" fontAlgn="base" hangingPunct="1">
        <a:lnSpc>
          <a:spcPct val="11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600">
          <a:solidFill>
            <a:schemeClr val="bg1"/>
          </a:solidFill>
          <a:latin typeface="Arial Black" pitchFamily="34" charset="0"/>
        </a:defRPr>
      </a:lvl3pPr>
      <a:lvl4pPr algn="r" defTabSz="449263" rtl="0" eaLnBrk="1" fontAlgn="base" hangingPunct="1">
        <a:lnSpc>
          <a:spcPct val="11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600">
          <a:solidFill>
            <a:schemeClr val="bg1"/>
          </a:solidFill>
          <a:latin typeface="Arial Black" pitchFamily="34" charset="0"/>
        </a:defRPr>
      </a:lvl4pPr>
      <a:lvl5pPr algn="r" defTabSz="449263" rtl="0" eaLnBrk="1" fontAlgn="base" hangingPunct="1">
        <a:lnSpc>
          <a:spcPct val="11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600">
          <a:solidFill>
            <a:schemeClr val="bg1"/>
          </a:solidFill>
          <a:latin typeface="Arial Black" pitchFamily="34" charset="0"/>
        </a:defRPr>
      </a:lvl5pPr>
      <a:lvl6pPr marL="457200" algn="r" defTabSz="449263" rtl="0" eaLnBrk="1" fontAlgn="base" hangingPunct="1">
        <a:lnSpc>
          <a:spcPct val="11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600">
          <a:solidFill>
            <a:schemeClr val="bg1"/>
          </a:solidFill>
          <a:latin typeface="Arial Black" pitchFamily="34" charset="0"/>
        </a:defRPr>
      </a:lvl6pPr>
      <a:lvl7pPr marL="914400" algn="r" defTabSz="449263" rtl="0" eaLnBrk="1" fontAlgn="base" hangingPunct="1">
        <a:lnSpc>
          <a:spcPct val="11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600">
          <a:solidFill>
            <a:schemeClr val="bg1"/>
          </a:solidFill>
          <a:latin typeface="Arial Black" pitchFamily="34" charset="0"/>
        </a:defRPr>
      </a:lvl7pPr>
      <a:lvl8pPr marL="1371600" algn="r" defTabSz="449263" rtl="0" eaLnBrk="1" fontAlgn="base" hangingPunct="1">
        <a:lnSpc>
          <a:spcPct val="11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600">
          <a:solidFill>
            <a:schemeClr val="bg1"/>
          </a:solidFill>
          <a:latin typeface="Arial Black" pitchFamily="34" charset="0"/>
        </a:defRPr>
      </a:lvl8pPr>
      <a:lvl9pPr marL="1828800" algn="r" defTabSz="449263" rtl="0" eaLnBrk="1" fontAlgn="base" hangingPunct="1">
        <a:lnSpc>
          <a:spcPct val="11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600">
          <a:solidFill>
            <a:schemeClr val="bg1"/>
          </a:solidFill>
          <a:latin typeface="Arial Black" pitchFamily="34" charset="0"/>
        </a:defRPr>
      </a:lvl9pPr>
    </p:titleStyle>
    <p:bodyStyle>
      <a:lvl1pPr marL="431800" indent="-323850" algn="l" defTabSz="449263" rtl="0" eaLnBrk="1" fontAlgn="base" hangingPunct="1">
        <a:lnSpc>
          <a:spcPct val="93000"/>
        </a:lnSpc>
        <a:spcBef>
          <a:spcPts val="1425"/>
        </a:spcBef>
        <a:spcAft>
          <a:spcPct val="0"/>
        </a:spcAft>
        <a:buClr>
          <a:srgbClr val="000000"/>
        </a:buClr>
        <a:buSzPct val="45000"/>
        <a:buFont typeface="StarSymbol" charset="0"/>
        <a:buChar char="●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863600" indent="-287338" algn="l" defTabSz="449263" rtl="0" eaLnBrk="1" fontAlgn="base" hangingPunct="1">
        <a:lnSpc>
          <a:spcPct val="93000"/>
        </a:lnSpc>
        <a:spcBef>
          <a:spcPts val="1138"/>
        </a:spcBef>
        <a:spcAft>
          <a:spcPct val="0"/>
        </a:spcAft>
        <a:buClr>
          <a:srgbClr val="000000"/>
        </a:buClr>
        <a:buSzPct val="45000"/>
        <a:buFont typeface="StarSymbol" charset="0"/>
        <a:buChar char="●"/>
        <a:defRPr sz="2400">
          <a:solidFill>
            <a:srgbClr val="000000"/>
          </a:solidFill>
          <a:latin typeface="+mn-lt"/>
        </a:defRPr>
      </a:lvl2pPr>
      <a:lvl3pPr marL="1295400" indent="-215900" algn="l" defTabSz="449263" rtl="0" eaLnBrk="1" fontAlgn="base" hangingPunct="1">
        <a:lnSpc>
          <a:spcPct val="93000"/>
        </a:lnSpc>
        <a:spcBef>
          <a:spcPts val="850"/>
        </a:spcBef>
        <a:spcAft>
          <a:spcPct val="0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</a:defRPr>
      </a:lvl3pPr>
      <a:lvl4pPr marL="1727200" indent="-215900" algn="l" defTabSz="449263" rtl="0" eaLnBrk="1" fontAlgn="base" hangingPunct="1">
        <a:lnSpc>
          <a:spcPct val="93000"/>
        </a:lnSpc>
        <a:spcBef>
          <a:spcPts val="575"/>
        </a:spcBef>
        <a:spcAft>
          <a:spcPct val="0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</a:defRPr>
      </a:lvl4pPr>
      <a:lvl5pPr marL="2159000" indent="-215900" algn="l" defTabSz="449263" rtl="0" eaLnBrk="1" fontAlgn="base" hangingPunct="1">
        <a:lnSpc>
          <a:spcPct val="93000"/>
        </a:lnSpc>
        <a:spcBef>
          <a:spcPts val="575"/>
        </a:spcBef>
        <a:spcAft>
          <a:spcPct val="0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</a:defRPr>
      </a:lvl5pPr>
      <a:lvl6pPr marL="2616200" indent="-215900" algn="l" defTabSz="449263" rtl="0" eaLnBrk="1" fontAlgn="base" hangingPunct="1">
        <a:lnSpc>
          <a:spcPct val="93000"/>
        </a:lnSpc>
        <a:spcBef>
          <a:spcPts val="575"/>
        </a:spcBef>
        <a:spcAft>
          <a:spcPct val="0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</a:defRPr>
      </a:lvl6pPr>
      <a:lvl7pPr marL="3073400" indent="-215900" algn="l" defTabSz="449263" rtl="0" eaLnBrk="1" fontAlgn="base" hangingPunct="1">
        <a:lnSpc>
          <a:spcPct val="93000"/>
        </a:lnSpc>
        <a:spcBef>
          <a:spcPts val="575"/>
        </a:spcBef>
        <a:spcAft>
          <a:spcPct val="0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</a:defRPr>
      </a:lvl7pPr>
      <a:lvl8pPr marL="3530600" indent="-215900" algn="l" defTabSz="449263" rtl="0" eaLnBrk="1" fontAlgn="base" hangingPunct="1">
        <a:lnSpc>
          <a:spcPct val="93000"/>
        </a:lnSpc>
        <a:spcBef>
          <a:spcPts val="575"/>
        </a:spcBef>
        <a:spcAft>
          <a:spcPct val="0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</a:defRPr>
      </a:lvl8pPr>
      <a:lvl9pPr marL="3987800" indent="-215900" algn="l" defTabSz="449263" rtl="0" eaLnBrk="1" fontAlgn="base" hangingPunct="1">
        <a:lnSpc>
          <a:spcPct val="93000"/>
        </a:lnSpc>
        <a:spcBef>
          <a:spcPts val="575"/>
        </a:spcBef>
        <a:spcAft>
          <a:spcPct val="0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support.microsoft.com/kb/256986" TargetMode="External"/><Relationship Id="rId2" Type="http://schemas.openxmlformats.org/officeDocument/2006/relationships/hyperlink" Target="http://en.wikipedia.org/wiki/Windows_registry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technet/sysinternals/default.mspx" TargetMode="External"/><Relationship Id="rId7" Type="http://schemas.openxmlformats.org/officeDocument/2006/relationships/hyperlink" Target="news://msnews.microsoft.com/microsoft.public.cs.windows" TargetMode="External"/><Relationship Id="rId2" Type="http://schemas.openxmlformats.org/officeDocument/2006/relationships/hyperlink" Target="http://www.microsoft.com/resources/sharedsource/licensing/windowsacademic.mspx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social.technet.microsoft.com/Forums/cs-CZ/categories/" TargetMode="External"/><Relationship Id="rId5" Type="http://schemas.openxmlformats.org/officeDocument/2006/relationships/hyperlink" Target="news://list.vyvojar.cz/cz.vyvojar.list.win" TargetMode="External"/><Relationship Id="rId4" Type="http://schemas.openxmlformats.org/officeDocument/2006/relationships/hyperlink" Target="http://www.microsoft.com/reskit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icrosoft.com/technet/sysinternals/default.mspx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19138" y="0"/>
            <a:ext cx="9001125" cy="720725"/>
          </a:xfrm>
        </p:spPr>
        <p:txBody>
          <a:bodyPr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268288" y="922317"/>
            <a:ext cx="9550400" cy="5832475"/>
          </a:xfrm>
        </p:spPr>
        <p:txBody>
          <a:bodyPr anchor="ctr"/>
          <a:lstStyle/>
          <a:p>
            <a:pPr algn="ctr">
              <a:buNone/>
            </a:pPr>
            <a:r>
              <a:rPr lang="cs-CZ" sz="4400" dirty="0"/>
              <a:t>Přednáška </a:t>
            </a:r>
            <a:r>
              <a:rPr lang="en-US" sz="4400" dirty="0" smtClean="0"/>
              <a:t>12</a:t>
            </a:r>
            <a:endParaRPr lang="cs-CZ" sz="4400" dirty="0"/>
          </a:p>
          <a:p>
            <a:pPr algn="ctr">
              <a:buNone/>
            </a:pPr>
            <a:r>
              <a:rPr lang="en-US" sz="2400" dirty="0" smtClean="0"/>
              <a:t>OS </a:t>
            </a:r>
            <a:r>
              <a:rPr lang="cs-CZ" sz="2400" dirty="0" smtClean="0"/>
              <a:t>řady </a:t>
            </a:r>
            <a:r>
              <a:rPr lang="en-US" sz="2400" dirty="0" smtClean="0"/>
              <a:t>Microsoft Windows</a:t>
            </a:r>
          </a:p>
          <a:p>
            <a:r>
              <a:rPr lang="en-US" sz="1600" dirty="0" smtClean="0"/>
              <a:t>Souborov</a:t>
            </a:r>
            <a:r>
              <a:rPr lang="cs-CZ" sz="1600" dirty="0" smtClean="0"/>
              <a:t>é systémy a řízení přístupu</a:t>
            </a:r>
            <a:endParaRPr lang="en-US" sz="1600" dirty="0" smtClean="0"/>
          </a:p>
          <a:p>
            <a:r>
              <a:rPr lang="cs-CZ" sz="1600" dirty="0" smtClean="0"/>
              <a:t>Registry</a:t>
            </a:r>
          </a:p>
          <a:p>
            <a:r>
              <a:rPr lang="cs-CZ" sz="1600" dirty="0" smtClean="0"/>
              <a:t>Nástroje pro správu</a:t>
            </a:r>
            <a:endParaRPr lang="en-US" sz="1600" dirty="0" smtClean="0"/>
          </a:p>
        </p:txBody>
      </p:sp>
      <p:sp>
        <p:nvSpPr>
          <p:cNvPr id="5127" name="Rectangle 1"/>
          <p:cNvSpPr>
            <a:spLocks noChangeArrowheads="1"/>
          </p:cNvSpPr>
          <p:nvPr/>
        </p:nvSpPr>
        <p:spPr bwMode="auto">
          <a:xfrm>
            <a:off x="1368425" y="5940425"/>
            <a:ext cx="7488238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449263" eaLnBrk="1">
              <a:lnSpc>
                <a:spcPct val="118000"/>
              </a:lnSpc>
              <a:buClr>
                <a:srgbClr val="000000"/>
              </a:buClr>
              <a:buSzPct val="45000"/>
              <a:buFont typeface="StarSymbol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cs-CZ" sz="1600" i="1" dirty="0">
                <a:solidFill>
                  <a:schemeClr val="bg2"/>
                </a:solidFill>
              </a:rPr>
              <a:t>Příprava studijního programu Informatika je podporována projektem financovaným z Evropského sociálního fondu a rozpočtu hlavního města Prahy. </a:t>
            </a:r>
            <a:br>
              <a:rPr lang="cs-CZ" sz="1600" i="1" dirty="0">
                <a:solidFill>
                  <a:schemeClr val="bg2"/>
                </a:solidFill>
              </a:rPr>
            </a:br>
            <a:r>
              <a:rPr lang="cs-CZ" sz="1600" i="1" dirty="0">
                <a:solidFill>
                  <a:schemeClr val="bg2"/>
                </a:solidFill>
              </a:rPr>
              <a:t>Praha &amp; EU: Investujeme do vaší budoucnosti</a:t>
            </a:r>
            <a:br>
              <a:rPr lang="cs-CZ" sz="1600" i="1" dirty="0">
                <a:solidFill>
                  <a:schemeClr val="bg2"/>
                </a:solidFill>
              </a:rPr>
            </a:br>
            <a:endParaRPr lang="en-GB" sz="1600" i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err="1" smtClean="0"/>
              <a:t>Diskpart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25405" y="993755"/>
            <a:ext cx="9755220" cy="521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88913" eaLnBrk="1">
              <a:lnSpc>
                <a:spcPct val="80000"/>
              </a:lnSpc>
            </a:pPr>
            <a:r>
              <a:rPr lang="cs-CZ" sz="1600" b="1" dirty="0" err="1" smtClean="0"/>
              <a:t>Diskpart.exe</a:t>
            </a:r>
            <a:endParaRPr lang="cs-CZ" sz="1600" b="1" dirty="0" smtClean="0"/>
          </a:p>
          <a:p>
            <a:pPr marL="285750" indent="-188913" eaLnBrk="1">
              <a:lnSpc>
                <a:spcPct val="80000"/>
              </a:lnSpc>
            </a:pP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&gt;</a:t>
            </a:r>
            <a:r>
              <a:rPr lang="cs-CZ" sz="1600" b="1" dirty="0" err="1" smtClean="0">
                <a:latin typeface="Courier New" pitchFamily="49" charset="0"/>
                <a:cs typeface="Courier New" pitchFamily="49" charset="0"/>
              </a:rPr>
              <a:t>diskpart</a:t>
            </a: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/>
            </a:r>
            <a:br>
              <a:rPr lang="cs-CZ" sz="1600" b="1" dirty="0" smtClean="0">
                <a:latin typeface="Courier New" pitchFamily="49" charset="0"/>
                <a:cs typeface="Courier New" pitchFamily="49" charset="0"/>
              </a:rPr>
            </a:br>
            <a:r>
              <a:rPr lang="cs-CZ" sz="1600" b="1" dirty="0" err="1" smtClean="0">
                <a:latin typeface="Courier New" pitchFamily="49" charset="0"/>
                <a:cs typeface="Courier New" pitchFamily="49" charset="0"/>
              </a:rPr>
              <a:t>DISKPART</a:t>
            </a: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&gt; </a:t>
            </a:r>
            <a:r>
              <a:rPr lang="cs-CZ" sz="1600" b="1" dirty="0" err="1" smtClean="0">
                <a:latin typeface="Courier New" pitchFamily="49" charset="0"/>
                <a:cs typeface="Courier New" pitchFamily="49" charset="0"/>
              </a:rPr>
              <a:t>select</a:t>
            </a: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 disk 1</a:t>
            </a:r>
            <a:br>
              <a:rPr lang="cs-CZ" sz="1600" b="1" dirty="0" smtClean="0">
                <a:latin typeface="Courier New" pitchFamily="49" charset="0"/>
                <a:cs typeface="Courier New" pitchFamily="49" charset="0"/>
              </a:rPr>
            </a:b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DISKPART&gt; </a:t>
            </a:r>
            <a:r>
              <a:rPr lang="cs-CZ" sz="1600" b="1" dirty="0" err="1" smtClean="0">
                <a:latin typeface="Courier New" pitchFamily="49" charset="0"/>
                <a:cs typeface="Courier New" pitchFamily="49" charset="0"/>
              </a:rPr>
              <a:t>create</a:t>
            </a: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cs-CZ" sz="1600" b="1" dirty="0" err="1" smtClean="0">
                <a:latin typeface="Courier New" pitchFamily="49" charset="0"/>
                <a:cs typeface="Courier New" pitchFamily="49" charset="0"/>
              </a:rPr>
              <a:t>partition</a:t>
            </a: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cs-CZ" sz="1600" b="1" dirty="0" err="1" smtClean="0">
                <a:latin typeface="Courier New" pitchFamily="49" charset="0"/>
                <a:cs typeface="Courier New" pitchFamily="49" charset="0"/>
              </a:rPr>
              <a:t>primary</a:t>
            </a: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cs-CZ" sz="1600" b="1" dirty="0" err="1" smtClean="0">
                <a:latin typeface="Courier New" pitchFamily="49" charset="0"/>
                <a:cs typeface="Courier New" pitchFamily="49" charset="0"/>
              </a:rPr>
              <a:t>size</a:t>
            </a: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 = 500</a:t>
            </a:r>
            <a:br>
              <a:rPr lang="cs-CZ" sz="1600" b="1" dirty="0" smtClean="0">
                <a:latin typeface="Courier New" pitchFamily="49" charset="0"/>
                <a:cs typeface="Courier New" pitchFamily="49" charset="0"/>
              </a:rPr>
            </a:b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DISKPART&gt; list part</a:t>
            </a:r>
            <a:br>
              <a:rPr lang="cs-CZ" sz="1600" b="1" dirty="0" smtClean="0">
                <a:latin typeface="Courier New" pitchFamily="49" charset="0"/>
                <a:cs typeface="Courier New" pitchFamily="49" charset="0"/>
              </a:rPr>
            </a:b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/>
            </a:r>
            <a:br>
              <a:rPr lang="cs-CZ" sz="1600" b="1" dirty="0" smtClean="0">
                <a:latin typeface="Courier New" pitchFamily="49" charset="0"/>
                <a:cs typeface="Courier New" pitchFamily="49" charset="0"/>
              </a:rPr>
            </a:b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cs-CZ" sz="1600" b="1" dirty="0" err="1" smtClean="0">
                <a:latin typeface="Courier New" pitchFamily="49" charset="0"/>
                <a:cs typeface="Courier New" pitchFamily="49" charset="0"/>
              </a:rPr>
              <a:t>Partition</a:t>
            </a: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 ###  Type              </a:t>
            </a:r>
            <a:r>
              <a:rPr lang="cs-CZ" sz="1600" b="1" dirty="0" err="1" smtClean="0">
                <a:latin typeface="Courier New" pitchFamily="49" charset="0"/>
                <a:cs typeface="Courier New" pitchFamily="49" charset="0"/>
              </a:rPr>
              <a:t>Size</a:t>
            </a: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     Offset</a:t>
            </a:r>
            <a:br>
              <a:rPr lang="cs-CZ" sz="1600" b="1" dirty="0" smtClean="0">
                <a:latin typeface="Courier New" pitchFamily="49" charset="0"/>
                <a:cs typeface="Courier New" pitchFamily="49" charset="0"/>
              </a:rPr>
            </a:b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  -------------  ----------------  -------  -------</a:t>
            </a:r>
            <a:br>
              <a:rPr lang="cs-CZ" sz="1600" b="1" dirty="0" smtClean="0">
                <a:latin typeface="Courier New" pitchFamily="49" charset="0"/>
                <a:cs typeface="Courier New" pitchFamily="49" charset="0"/>
              </a:rPr>
            </a:b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* </a:t>
            </a:r>
            <a:r>
              <a:rPr lang="cs-CZ" sz="1600" b="1" dirty="0" err="1" smtClean="0">
                <a:latin typeface="Courier New" pitchFamily="49" charset="0"/>
                <a:cs typeface="Courier New" pitchFamily="49" charset="0"/>
              </a:rPr>
              <a:t>Partition</a:t>
            </a: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 1    </a:t>
            </a:r>
            <a:r>
              <a:rPr lang="cs-CZ" sz="1600" b="1" dirty="0" err="1" smtClean="0">
                <a:latin typeface="Courier New" pitchFamily="49" charset="0"/>
                <a:cs typeface="Courier New" pitchFamily="49" charset="0"/>
              </a:rPr>
              <a:t>Primary</a:t>
            </a: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            502 MB    32 KB</a:t>
            </a:r>
            <a:br>
              <a:rPr lang="cs-CZ" sz="1600" b="1" dirty="0" smtClean="0">
                <a:latin typeface="Courier New" pitchFamily="49" charset="0"/>
                <a:cs typeface="Courier New" pitchFamily="49" charset="0"/>
              </a:rPr>
            </a:b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/>
            </a:r>
            <a:br>
              <a:rPr lang="cs-CZ" sz="1600" b="1" dirty="0" smtClean="0">
                <a:latin typeface="Courier New" pitchFamily="49" charset="0"/>
                <a:cs typeface="Courier New" pitchFamily="49" charset="0"/>
              </a:rPr>
            </a:b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DISKPART&gt; </a:t>
            </a:r>
            <a:r>
              <a:rPr lang="cs-CZ" sz="1600" b="1" dirty="0" err="1" smtClean="0">
                <a:latin typeface="Courier New" pitchFamily="49" charset="0"/>
                <a:cs typeface="Courier New" pitchFamily="49" charset="0"/>
              </a:rPr>
              <a:t>select</a:t>
            </a: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 part 1</a:t>
            </a:r>
            <a:br>
              <a:rPr lang="cs-CZ" sz="1600" b="1" dirty="0" smtClean="0">
                <a:latin typeface="Courier New" pitchFamily="49" charset="0"/>
                <a:cs typeface="Courier New" pitchFamily="49" charset="0"/>
              </a:rPr>
            </a:b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DISKPART&gt; </a:t>
            </a:r>
            <a:r>
              <a:rPr lang="cs-CZ" sz="1600" b="1" dirty="0" err="1" smtClean="0">
                <a:latin typeface="Courier New" pitchFamily="49" charset="0"/>
                <a:cs typeface="Courier New" pitchFamily="49" charset="0"/>
              </a:rPr>
              <a:t>assign</a:t>
            </a: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cs-CZ" sz="1600" b="1" dirty="0" err="1" smtClean="0">
                <a:latin typeface="Courier New" pitchFamily="49" charset="0"/>
                <a:cs typeface="Courier New" pitchFamily="49" charset="0"/>
              </a:rPr>
              <a:t>mount</a:t>
            </a: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=c:\temp</a:t>
            </a:r>
            <a:br>
              <a:rPr lang="cs-CZ" sz="1600" b="1" dirty="0" smtClean="0">
                <a:latin typeface="Courier New" pitchFamily="49" charset="0"/>
                <a:cs typeface="Courier New" pitchFamily="49" charset="0"/>
              </a:rPr>
            </a:b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DISKPART&gt; exit</a:t>
            </a:r>
            <a:br>
              <a:rPr lang="cs-CZ" sz="1600" b="1" dirty="0" smtClean="0">
                <a:latin typeface="Courier New" pitchFamily="49" charset="0"/>
                <a:cs typeface="Courier New" pitchFamily="49" charset="0"/>
              </a:rPr>
            </a:b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/>
            </a:r>
            <a:br>
              <a:rPr lang="cs-CZ" sz="1600" b="1" dirty="0" smtClean="0">
                <a:latin typeface="Courier New" pitchFamily="49" charset="0"/>
                <a:cs typeface="Courier New" pitchFamily="49" charset="0"/>
              </a:rPr>
            </a:b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&gt;</a:t>
            </a:r>
            <a:r>
              <a:rPr lang="cs-CZ" sz="1600" b="1" dirty="0" err="1" smtClean="0">
                <a:latin typeface="Courier New" pitchFamily="49" charset="0"/>
                <a:cs typeface="Courier New" pitchFamily="49" charset="0"/>
              </a:rPr>
              <a:t>format</a:t>
            </a: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 c:\temp /</a:t>
            </a:r>
            <a:r>
              <a:rPr lang="cs-CZ" sz="1600" b="1" dirty="0" err="1" smtClean="0">
                <a:latin typeface="Courier New" pitchFamily="49" charset="0"/>
                <a:cs typeface="Courier New" pitchFamily="49" charset="0"/>
              </a:rPr>
              <a:t>fs</a:t>
            </a: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>:</a:t>
            </a:r>
            <a:r>
              <a:rPr lang="cs-CZ" sz="1600" b="1" dirty="0" err="1" smtClean="0">
                <a:latin typeface="Courier New" pitchFamily="49" charset="0"/>
                <a:cs typeface="Courier New" pitchFamily="49" charset="0"/>
              </a:rPr>
              <a:t>ntfs</a:t>
            </a:r>
            <a:r>
              <a:rPr lang="cs-CZ" sz="1600" b="1" dirty="0" smtClean="0">
                <a:latin typeface="Courier New" pitchFamily="49" charset="0"/>
                <a:cs typeface="Courier New" pitchFamily="49" charset="0"/>
              </a:rPr>
              <a:t/>
            </a:r>
            <a:br>
              <a:rPr lang="cs-CZ" sz="1600" b="1" dirty="0" smtClean="0">
                <a:latin typeface="Courier New" pitchFamily="49" charset="0"/>
                <a:cs typeface="Courier New" pitchFamily="49" charset="0"/>
              </a:rPr>
            </a:br>
            <a:endParaRPr lang="cs-CZ" sz="1600" b="1" dirty="0" smtClean="0">
              <a:latin typeface="Courier New" pitchFamily="49" charset="0"/>
              <a:cs typeface="Courier New" pitchFamily="49" charset="0"/>
            </a:endParaRPr>
          </a:p>
          <a:p>
            <a:pPr marL="285750" indent="-188913" eaLnBrk="1">
              <a:lnSpc>
                <a:spcPct val="80000"/>
              </a:lnSpc>
            </a:pPr>
            <a:endParaRPr lang="cs-CZ" sz="1600" b="1" dirty="0" smtClean="0">
              <a:latin typeface="Courier New" pitchFamily="49" charset="0"/>
              <a:cs typeface="Courier New" pitchFamily="49" charset="0"/>
            </a:endParaRPr>
          </a:p>
          <a:p>
            <a:pPr marL="285750" indent="-188913" eaLnBrk="1">
              <a:lnSpc>
                <a:spcPct val="80000"/>
              </a:lnSpc>
            </a:pPr>
            <a:r>
              <a:rPr lang="cs-CZ" sz="1600" b="1" dirty="0" err="1" smtClean="0">
                <a:latin typeface="+mn-lt"/>
                <a:cs typeface="Courier New" pitchFamily="49" charset="0"/>
              </a:rPr>
              <a:t>Fsutil.exe</a:t>
            </a:r>
            <a:endParaRPr lang="cs-CZ" sz="1600" b="1" dirty="0" smtClean="0">
              <a:latin typeface="+mn-lt"/>
              <a:cs typeface="Courier New" pitchFamily="49" charset="0"/>
            </a:endParaRPr>
          </a:p>
          <a:p>
            <a:pPr marL="285750" indent="-188913" eaLnBrk="1">
              <a:lnSpc>
                <a:spcPct val="80000"/>
              </a:lnSpc>
            </a:pP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&gt;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fsutil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 behavior query disable8dot3</a:t>
            </a:r>
            <a:br>
              <a:rPr lang="en-US" sz="16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disable8dot3 = 0</a:t>
            </a:r>
            <a:endParaRPr lang="cs-CZ" sz="1600" b="1" dirty="0" smtClean="0">
              <a:latin typeface="Courier New" pitchFamily="49" charset="0"/>
              <a:cs typeface="Courier New" pitchFamily="49" charset="0"/>
            </a:endParaRPr>
          </a:p>
          <a:p>
            <a:pPr marL="285750" indent="-188913" eaLnBrk="1">
              <a:lnSpc>
                <a:spcPct val="80000"/>
              </a:lnSpc>
            </a:pP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&gt;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fsutil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 behavior set disable8dot3 1</a:t>
            </a:r>
            <a:endParaRPr lang="cs-CZ" sz="1600" b="1" dirty="0" smtClean="0">
              <a:latin typeface="Courier New" pitchFamily="49" charset="0"/>
              <a:cs typeface="Courier New" pitchFamily="49" charset="0"/>
            </a:endParaRPr>
          </a:p>
          <a:p>
            <a:pPr marL="285750" indent="-188913" eaLnBrk="1">
              <a:lnSpc>
                <a:spcPct val="80000"/>
              </a:lnSpc>
            </a:pPr>
            <a:endParaRPr lang="cs-CZ" sz="1600" b="1" dirty="0" smtClean="0">
              <a:latin typeface="Courier New" pitchFamily="49" charset="0"/>
              <a:cs typeface="Courier New" pitchFamily="49" charset="0"/>
            </a:endParaRPr>
          </a:p>
          <a:p>
            <a:pPr marL="285750" indent="-188913" eaLnBrk="1">
              <a:lnSpc>
                <a:spcPct val="80000"/>
              </a:lnSpc>
            </a:pP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&gt;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fsutil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 behavior set 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disablelastaccess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 1</a:t>
            </a:r>
            <a:endParaRPr lang="cs-CZ" sz="1600" b="1" dirty="0" smtClean="0">
              <a:latin typeface="Courier New" pitchFamily="49" charset="0"/>
              <a:cs typeface="Courier New" pitchFamily="49" charset="0"/>
            </a:endParaRPr>
          </a:p>
          <a:p>
            <a:pPr marL="285750" indent="-188913" eaLnBrk="1">
              <a:lnSpc>
                <a:spcPct val="80000"/>
              </a:lnSpc>
            </a:pPr>
            <a:endParaRPr lang="cs-CZ" sz="1600" b="1" dirty="0" smtClean="0">
              <a:latin typeface="Courier New" pitchFamily="49" charset="0"/>
              <a:cs typeface="Courier New" pitchFamily="49" charset="0"/>
            </a:endParaRPr>
          </a:p>
          <a:p>
            <a:pPr marL="285750" indent="-188913" eaLnBrk="1">
              <a:lnSpc>
                <a:spcPct val="80000"/>
              </a:lnSpc>
            </a:pP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&gt;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fsutil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hardlink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 create c:\soubor.txt c:\temp\text.txt</a:t>
            </a:r>
            <a:endParaRPr lang="cs-CZ" sz="1600" b="1" dirty="0" smtClean="0">
              <a:latin typeface="Courier New" pitchFamily="49" charset="0"/>
              <a:cs typeface="Courier New" pitchFamily="49" charset="0"/>
            </a:endParaRPr>
          </a:p>
          <a:p>
            <a:pPr marL="285750" indent="-188913" eaLnBrk="1">
              <a:lnSpc>
                <a:spcPct val="80000"/>
              </a:lnSpc>
            </a:pP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smtClean="0"/>
              <a:t>SMB</a:t>
            </a:r>
            <a:r>
              <a:rPr lang="en-US" sz="2800" dirty="0" smtClean="0"/>
              <a:t>/CIFS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25405" y="993755"/>
            <a:ext cx="9755220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246063" eaLnBrk="1">
              <a:lnSpc>
                <a:spcPct val="90000"/>
              </a:lnSpc>
            </a:pPr>
            <a:r>
              <a:rPr lang="cs-CZ" sz="1400" dirty="0" smtClean="0"/>
              <a:t>Windows </a:t>
            </a:r>
            <a:r>
              <a:rPr lang="cs-CZ" sz="1400" dirty="0" err="1" smtClean="0"/>
              <a:t>Networking</a:t>
            </a:r>
            <a:endParaRPr lang="cs-CZ" sz="1400" dirty="0" smtClean="0"/>
          </a:p>
          <a:p>
            <a:pPr marL="342900" indent="-246063" eaLnBrk="1">
              <a:lnSpc>
                <a:spcPct val="90000"/>
              </a:lnSpc>
              <a:buFont typeface="Arial" pitchFamily="34" charset="0"/>
              <a:buChar char="•"/>
            </a:pPr>
            <a:r>
              <a:rPr lang="en-US" sz="1400" dirty="0" smtClean="0"/>
              <a:t>MS-DOS 3.1</a:t>
            </a:r>
          </a:p>
          <a:p>
            <a:pPr marL="742950" lvl="1" indent="-285750" eaLnBrk="1">
              <a:lnSpc>
                <a:spcPct val="90000"/>
              </a:lnSpc>
              <a:buFont typeface="Arial" pitchFamily="34" charset="0"/>
              <a:buChar char="•"/>
            </a:pPr>
            <a:r>
              <a:rPr lang="cs-CZ" sz="1400" dirty="0" smtClean="0"/>
              <a:t>Podpora </a:t>
            </a:r>
            <a:r>
              <a:rPr lang="en-US" sz="1400" dirty="0" smtClean="0"/>
              <a:t>file-locking </a:t>
            </a:r>
            <a:r>
              <a:rPr lang="cs-CZ" sz="1400" dirty="0" smtClean="0"/>
              <a:t>a</a:t>
            </a:r>
            <a:r>
              <a:rPr lang="en-US" sz="1400" dirty="0" smtClean="0"/>
              <a:t> record-locking </a:t>
            </a:r>
            <a:r>
              <a:rPr lang="cs-CZ" sz="1400" dirty="0" smtClean="0"/>
              <a:t>pro</a:t>
            </a:r>
            <a:r>
              <a:rPr lang="en-US" sz="1400" dirty="0" smtClean="0"/>
              <a:t> FAT </a:t>
            </a:r>
            <a:r>
              <a:rPr lang="en-US" sz="1400" dirty="0" err="1" smtClean="0"/>
              <a:t>filesystem</a:t>
            </a:r>
            <a:endParaRPr lang="en-US" sz="1400" dirty="0" smtClean="0"/>
          </a:p>
          <a:p>
            <a:pPr marL="742950" lvl="1" indent="-285750" eaLnBrk="1">
              <a:lnSpc>
                <a:spcPct val="90000"/>
              </a:lnSpc>
              <a:buFont typeface="Arial" pitchFamily="34" charset="0"/>
              <a:buChar char="•"/>
            </a:pPr>
            <a:r>
              <a:rPr lang="en-US" sz="1400" dirty="0" smtClean="0"/>
              <a:t>Microsoft Networks (MS-NET; 1984)</a:t>
            </a:r>
          </a:p>
          <a:p>
            <a:pPr marL="742950" lvl="1" indent="-285750" eaLnBrk="1">
              <a:lnSpc>
                <a:spcPct val="90000"/>
              </a:lnSpc>
              <a:buFont typeface="Arial" pitchFamily="34" charset="0"/>
              <a:buChar char="•"/>
            </a:pPr>
            <a:r>
              <a:rPr lang="en-US" sz="1400" dirty="0" smtClean="0"/>
              <a:t>Uniform naming convention (UNC): NET USE X: \\SERVER\SHARE</a:t>
            </a:r>
          </a:p>
          <a:p>
            <a:pPr marL="342900" indent="-246063" eaLnBrk="1">
              <a:lnSpc>
                <a:spcPct val="90000"/>
              </a:lnSpc>
              <a:buFont typeface="Arial" pitchFamily="34" charset="0"/>
              <a:buChar char="•"/>
            </a:pPr>
            <a:r>
              <a:rPr lang="en-US" sz="1400" dirty="0" smtClean="0"/>
              <a:t>MS-NET</a:t>
            </a:r>
          </a:p>
          <a:p>
            <a:pPr marL="742950" lvl="1" indent="-285750" eaLnBrk="1">
              <a:lnSpc>
                <a:spcPct val="90000"/>
              </a:lnSpc>
              <a:buFont typeface="Arial" pitchFamily="34" charset="0"/>
              <a:buChar char="•"/>
            </a:pPr>
            <a:r>
              <a:rPr lang="en-US" sz="1400" dirty="0" smtClean="0"/>
              <a:t>Redirector </a:t>
            </a:r>
            <a:r>
              <a:rPr lang="cs-CZ" sz="1400" dirty="0" smtClean="0"/>
              <a:t>zpracovává</a:t>
            </a:r>
            <a:r>
              <a:rPr lang="en-US" sz="1400" dirty="0" smtClean="0"/>
              <a:t> I/O </a:t>
            </a:r>
            <a:r>
              <a:rPr lang="cs-CZ" sz="1400" dirty="0" smtClean="0"/>
              <a:t>požadavky</a:t>
            </a:r>
            <a:r>
              <a:rPr lang="en-US" sz="1400" dirty="0" smtClean="0"/>
              <a:t> </a:t>
            </a:r>
            <a:r>
              <a:rPr lang="cs-CZ" sz="1400" dirty="0" smtClean="0"/>
              <a:t>na vzdálené soubory, složky, tiskárny a posílá je vzdálenému serveru</a:t>
            </a:r>
            <a:endParaRPr lang="en-US" sz="1400" dirty="0" smtClean="0"/>
          </a:p>
          <a:p>
            <a:pPr marL="742950" lvl="1" indent="-285750" eaLnBrk="1">
              <a:lnSpc>
                <a:spcPct val="90000"/>
              </a:lnSpc>
              <a:buFont typeface="Arial" pitchFamily="34" charset="0"/>
              <a:buChar char="•"/>
            </a:pPr>
            <a:r>
              <a:rPr lang="en-US" sz="1400" dirty="0" smtClean="0"/>
              <a:t>NT networking</a:t>
            </a:r>
            <a:r>
              <a:rPr lang="cs-CZ" sz="1400" dirty="0" smtClean="0"/>
              <a:t> -</a:t>
            </a:r>
            <a:r>
              <a:rPr lang="en-US" sz="1400" dirty="0" smtClean="0"/>
              <a:t> </a:t>
            </a:r>
            <a:r>
              <a:rPr lang="cs-CZ" sz="1400" dirty="0" smtClean="0"/>
              <a:t>podpora více </a:t>
            </a:r>
            <a:r>
              <a:rPr lang="cs-CZ" sz="1400" dirty="0" err="1" smtClean="0"/>
              <a:t>redirektorů</a:t>
            </a:r>
            <a:endParaRPr lang="en-US" sz="1400" dirty="0" smtClean="0"/>
          </a:p>
          <a:p>
            <a:pPr marL="342900" indent="-246063" eaLnBrk="1">
              <a:lnSpc>
                <a:spcPct val="90000"/>
              </a:lnSpc>
              <a:buFont typeface="Arial" pitchFamily="34" charset="0"/>
              <a:buChar char="•"/>
            </a:pPr>
            <a:r>
              <a:rPr lang="en-US" sz="1400" dirty="0" smtClean="0"/>
              <a:t>Server Message Block protocol (</a:t>
            </a:r>
            <a:r>
              <a:rPr lang="cs-CZ" sz="1400" dirty="0" smtClean="0"/>
              <a:t>poprvé v</a:t>
            </a:r>
            <a:r>
              <a:rPr lang="en-US" sz="1400" dirty="0" smtClean="0"/>
              <a:t> in MS-NET)</a:t>
            </a:r>
          </a:p>
          <a:p>
            <a:pPr marL="742950" lvl="1" indent="-285750" eaLnBrk="1">
              <a:lnSpc>
                <a:spcPct val="90000"/>
              </a:lnSpc>
              <a:buFont typeface="Arial" pitchFamily="34" charset="0"/>
              <a:buChar char="•"/>
            </a:pPr>
            <a:r>
              <a:rPr lang="en-US" sz="1400" dirty="0" smtClean="0"/>
              <a:t>NetBIOS interface (API) </a:t>
            </a:r>
            <a:r>
              <a:rPr lang="cs-CZ" sz="1400" dirty="0" smtClean="0"/>
              <a:t>– předávání </a:t>
            </a:r>
            <a:r>
              <a:rPr lang="en-US" sz="1400" dirty="0" smtClean="0"/>
              <a:t>I/O </a:t>
            </a:r>
            <a:r>
              <a:rPr lang="cs-CZ" sz="1400" dirty="0" smtClean="0"/>
              <a:t>požadavků ve formátu</a:t>
            </a:r>
            <a:r>
              <a:rPr lang="en-US" sz="1400" dirty="0" smtClean="0"/>
              <a:t> SMB</a:t>
            </a:r>
          </a:p>
          <a:p>
            <a:pPr marL="342900" indent="-246063" eaLnBrk="1">
              <a:lnSpc>
                <a:spcPct val="90000"/>
              </a:lnSpc>
              <a:buFont typeface="Arial" pitchFamily="34" charset="0"/>
              <a:buChar char="•"/>
            </a:pPr>
            <a:r>
              <a:rPr lang="cs-CZ" sz="1400" dirty="0" smtClean="0"/>
              <a:t>Network</a:t>
            </a:r>
            <a:r>
              <a:rPr lang="en-US" sz="1400" dirty="0" smtClean="0"/>
              <a:t> Server</a:t>
            </a:r>
          </a:p>
          <a:p>
            <a:pPr marL="742950" lvl="1" indent="-285750" eaLnBrk="1">
              <a:lnSpc>
                <a:spcPct val="90000"/>
              </a:lnSpc>
              <a:buFont typeface="Arial" pitchFamily="34" charset="0"/>
              <a:buChar char="•"/>
            </a:pPr>
            <a:r>
              <a:rPr lang="cs-CZ" sz="1400" dirty="0" smtClean="0"/>
              <a:t>Přijímá a zpracovává</a:t>
            </a:r>
            <a:r>
              <a:rPr lang="en-US" sz="1400" dirty="0" smtClean="0"/>
              <a:t> SMB </a:t>
            </a:r>
            <a:r>
              <a:rPr lang="cs-CZ" sz="1400" dirty="0" smtClean="0"/>
              <a:t>požadavky; </a:t>
            </a:r>
            <a:r>
              <a:rPr lang="en-US" sz="1400" dirty="0" smtClean="0"/>
              <a:t>peer-to-peer networking</a:t>
            </a:r>
          </a:p>
          <a:p>
            <a:pPr marL="342900" indent="-246063" eaLnBrk="1">
              <a:lnSpc>
                <a:spcPct val="90000"/>
              </a:lnSpc>
              <a:buFont typeface="Arial" pitchFamily="34" charset="0"/>
              <a:buChar char="•"/>
            </a:pPr>
            <a:r>
              <a:rPr lang="en-US" sz="1400" dirty="0" smtClean="0"/>
              <a:t>LAN Manager</a:t>
            </a:r>
          </a:p>
          <a:p>
            <a:pPr marL="742950" lvl="1" indent="-285750" eaLnBrk="1">
              <a:lnSpc>
                <a:spcPct val="90000"/>
              </a:lnSpc>
              <a:buFont typeface="Arial" pitchFamily="34" charset="0"/>
              <a:buChar char="•"/>
            </a:pPr>
            <a:r>
              <a:rPr lang="cs-CZ" sz="1400" dirty="0" smtClean="0"/>
              <a:t>Domény</a:t>
            </a:r>
            <a:r>
              <a:rPr lang="en-US" sz="1400" dirty="0" smtClean="0"/>
              <a:t>; </a:t>
            </a:r>
            <a:r>
              <a:rPr lang="cs-CZ" sz="1400" dirty="0" smtClean="0"/>
              <a:t>sdílení informací o účtech / zabezpečení</a:t>
            </a:r>
          </a:p>
          <a:p>
            <a:pPr marL="742950" lvl="1" indent="-285750" eaLnBrk="1">
              <a:lnSpc>
                <a:spcPct val="90000"/>
              </a:lnSpc>
            </a:pPr>
            <a:endParaRPr lang="en-US" sz="14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9072" y="2779705"/>
            <a:ext cx="3352799" cy="4211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err="1" smtClean="0"/>
              <a:t>Sd</a:t>
            </a:r>
            <a:r>
              <a:rPr lang="cs-CZ" sz="2800" dirty="0" err="1" smtClean="0"/>
              <a:t>ílení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25405" y="993755"/>
            <a:ext cx="975522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246063" eaLnBrk="1">
              <a:lnSpc>
                <a:spcPct val="90000"/>
              </a:lnSpc>
            </a:pPr>
            <a:r>
              <a:rPr lang="cs-CZ" sz="1400" dirty="0" smtClean="0"/>
              <a:t>Explorer </a:t>
            </a:r>
            <a:r>
              <a:rPr lang="en-US" sz="1400" dirty="0" smtClean="0"/>
              <a:t>/ net share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280" y="1636697"/>
            <a:ext cx="3495675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7172" y="2493953"/>
            <a:ext cx="3400425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11816" y="2636829"/>
            <a:ext cx="3495675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2660" y="3708399"/>
            <a:ext cx="636270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/>
              <a:t>Registry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25405" y="993755"/>
            <a:ext cx="9755220" cy="342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/>
            <a:r>
              <a:rPr lang="cs-CZ" sz="2100" b="1" dirty="0" smtClean="0"/>
              <a:t>Registry</a:t>
            </a:r>
            <a:r>
              <a:rPr lang="cs-CZ" sz="2100" dirty="0" smtClean="0"/>
              <a:t> – základní databáze obsahující </a:t>
            </a:r>
            <a:r>
              <a:rPr lang="cs-CZ" sz="2100" dirty="0" err="1" smtClean="0"/>
              <a:t>nastevní</a:t>
            </a:r>
            <a:r>
              <a:rPr lang="cs-CZ" sz="2100" dirty="0" smtClean="0"/>
              <a:t> systému, popis např.</a:t>
            </a:r>
            <a:br>
              <a:rPr lang="cs-CZ" sz="2100" dirty="0" smtClean="0"/>
            </a:br>
            <a:r>
              <a:rPr lang="cs-CZ" sz="2100" dirty="0" smtClean="0">
                <a:hlinkClick r:id="rId2"/>
              </a:rPr>
              <a:t>http://en.wikipedia.org/wiki/Windows_registry</a:t>
            </a:r>
            <a:r>
              <a:rPr lang="cs-CZ" sz="2100" dirty="0" smtClean="0"/>
              <a:t/>
            </a:r>
            <a:br>
              <a:rPr lang="cs-CZ" sz="2100" dirty="0" smtClean="0"/>
            </a:br>
            <a:r>
              <a:rPr lang="en-US" sz="2100" dirty="0" smtClean="0">
                <a:hlinkClick r:id="rId3"/>
              </a:rPr>
              <a:t>http://support.microsoft.com/kb/256986</a:t>
            </a:r>
            <a:endParaRPr lang="en-US" sz="2100" dirty="0" smtClean="0"/>
          </a:p>
          <a:p>
            <a:pPr eaLnBrk="1"/>
            <a:r>
              <a:rPr lang="cs-CZ" sz="2100" dirty="0" smtClean="0"/>
              <a:t>Historie – </a:t>
            </a:r>
            <a:r>
              <a:rPr lang="cs-CZ" sz="2100" dirty="0" err="1" smtClean="0"/>
              <a:t>ini</a:t>
            </a:r>
            <a:r>
              <a:rPr lang="cs-CZ" sz="2100" dirty="0" smtClean="0"/>
              <a:t> soubory</a:t>
            </a:r>
            <a:r>
              <a:rPr lang="en-US" sz="2100" dirty="0" smtClean="0"/>
              <a:t> -&gt; registry</a:t>
            </a:r>
          </a:p>
          <a:p>
            <a:pPr lvl="1" eaLnBrk="1"/>
            <a:r>
              <a:rPr lang="cs-CZ" sz="1900" dirty="0" smtClean="0"/>
              <a:t>Nastavení uživatele (HKCU) - %</a:t>
            </a:r>
            <a:r>
              <a:rPr lang="cs-CZ" sz="1900" dirty="0" err="1" smtClean="0"/>
              <a:t>userprofile</a:t>
            </a:r>
            <a:r>
              <a:rPr lang="cs-CZ" sz="1900" dirty="0" smtClean="0"/>
              <a:t>%\</a:t>
            </a:r>
            <a:r>
              <a:rPr lang="cs-CZ" sz="1900" dirty="0" err="1" smtClean="0"/>
              <a:t>ntuser.dat</a:t>
            </a:r>
            <a:endParaRPr lang="cs-CZ" sz="1900" dirty="0" smtClean="0"/>
          </a:p>
          <a:p>
            <a:pPr lvl="1" eaLnBrk="1"/>
            <a:r>
              <a:rPr lang="cs-CZ" sz="1900" dirty="0" smtClean="0"/>
              <a:t>Nastavení počítače (HKLM) -%</a:t>
            </a:r>
            <a:r>
              <a:rPr lang="en-US" sz="1900" dirty="0" err="1" smtClean="0"/>
              <a:t>systemroot</a:t>
            </a:r>
            <a:r>
              <a:rPr lang="cs-CZ" sz="1900" dirty="0" smtClean="0"/>
              <a:t>%\system32\</a:t>
            </a:r>
            <a:r>
              <a:rPr lang="cs-CZ" sz="1900" dirty="0" err="1" smtClean="0"/>
              <a:t>config</a:t>
            </a:r>
            <a:r>
              <a:rPr lang="en-US" sz="1900" dirty="0" smtClean="0"/>
              <a:t>\system, </a:t>
            </a:r>
            <a:r>
              <a:rPr lang="en-US" sz="1900" dirty="0" err="1" smtClean="0"/>
              <a:t>sam</a:t>
            </a:r>
            <a:r>
              <a:rPr lang="en-US" sz="1900" dirty="0" smtClean="0"/>
              <a:t>, security, software</a:t>
            </a:r>
            <a:endParaRPr lang="cs-CZ" sz="1900" dirty="0" smtClean="0"/>
          </a:p>
          <a:p>
            <a:pPr eaLnBrk="1"/>
            <a:r>
              <a:rPr lang="cs-CZ" sz="2100" dirty="0" err="1" smtClean="0"/>
              <a:t>Virtualizace</a:t>
            </a:r>
            <a:r>
              <a:rPr lang="cs-CZ" sz="2100" dirty="0" smtClean="0"/>
              <a:t> registry pro kompatibilitu starších aplikací (Vista)</a:t>
            </a:r>
          </a:p>
          <a:p>
            <a:pPr eaLnBrk="1"/>
            <a:r>
              <a:rPr lang="cs-CZ" sz="2100" dirty="0" err="1" smtClean="0"/>
              <a:t>Regedit.exe</a:t>
            </a:r>
            <a:endParaRPr lang="cs-CZ" sz="2100" dirty="0" smtClean="0"/>
          </a:p>
          <a:p>
            <a:pPr eaLnBrk="1"/>
            <a:r>
              <a:rPr lang="en-US" sz="2100" dirty="0" smtClean="0"/>
              <a:t>Reg.exe</a:t>
            </a:r>
            <a:endParaRPr lang="cs-CZ" sz="2100" dirty="0" smtClean="0"/>
          </a:p>
          <a:p>
            <a:pPr marL="342900" indent="-246063" eaLnBrk="1">
              <a:lnSpc>
                <a:spcPct val="90000"/>
              </a:lnSpc>
            </a:pPr>
            <a:endParaRPr lang="en-US" sz="1400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82990" y="3453485"/>
            <a:ext cx="6072169" cy="351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12014" y="4422779"/>
            <a:ext cx="2016118" cy="24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25800" y="3708399"/>
            <a:ext cx="636270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/>
              <a:t>N</a:t>
            </a:r>
            <a:r>
              <a:rPr lang="cs-CZ" sz="2800" dirty="0" err="1" smtClean="0"/>
              <a:t>ástroje</a:t>
            </a:r>
            <a:r>
              <a:rPr lang="cs-CZ" sz="2800" dirty="0" smtClean="0"/>
              <a:t> pro správu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25405" y="993755"/>
            <a:ext cx="975522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/>
            <a:r>
              <a:rPr lang="cs-CZ" sz="2100" dirty="0" smtClean="0"/>
              <a:t>Většina GUI nástrojů ve formě </a:t>
            </a:r>
            <a:r>
              <a:rPr lang="cs-CZ" sz="2100" dirty="0" err="1" smtClean="0"/>
              <a:t>snap</a:t>
            </a:r>
            <a:r>
              <a:rPr lang="cs-CZ" sz="2100" dirty="0" smtClean="0"/>
              <a:t>-</a:t>
            </a:r>
            <a:r>
              <a:rPr lang="cs-CZ" sz="2100" dirty="0" err="1" smtClean="0"/>
              <a:t>ins</a:t>
            </a:r>
            <a:r>
              <a:rPr lang="cs-CZ" sz="2100" dirty="0" smtClean="0"/>
              <a:t> pro MMC (MS Management </a:t>
            </a:r>
            <a:r>
              <a:rPr lang="cs-CZ" sz="2100" dirty="0" err="1" smtClean="0"/>
              <a:t>console</a:t>
            </a:r>
            <a:r>
              <a:rPr lang="cs-CZ" sz="2100" dirty="0" smtClean="0"/>
              <a:t>):</a:t>
            </a:r>
          </a:p>
          <a:p>
            <a:pPr marL="342900" indent="-246063" eaLnBrk="1">
              <a:lnSpc>
                <a:spcPct val="90000"/>
              </a:lnSpc>
            </a:pPr>
            <a:endParaRPr lang="en-US" sz="14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842" y="1422383"/>
            <a:ext cx="58674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5536" y="2065325"/>
            <a:ext cx="645795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4362" y="3422647"/>
            <a:ext cx="49911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68478" y="1565259"/>
            <a:ext cx="761047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err="1" smtClean="0"/>
              <a:t>Control</a:t>
            </a:r>
            <a:r>
              <a:rPr lang="cs-CZ" sz="2800" dirty="0" smtClean="0"/>
              <a:t> Panel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966" y="850878"/>
            <a:ext cx="9286940" cy="6082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err="1" smtClean="0"/>
              <a:t>Computer</a:t>
            </a:r>
            <a:r>
              <a:rPr lang="cs-CZ" sz="2800" dirty="0" smtClean="0"/>
              <a:t> management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25405" y="993755"/>
            <a:ext cx="975522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/>
            <a:r>
              <a:rPr lang="cs-CZ" sz="2100" dirty="0" err="1" smtClean="0"/>
              <a:t>Copmuter</a:t>
            </a:r>
            <a:r>
              <a:rPr lang="cs-CZ" sz="2100" dirty="0" smtClean="0"/>
              <a:t> management (</a:t>
            </a:r>
            <a:r>
              <a:rPr lang="cs-CZ" sz="2100" dirty="0" err="1" smtClean="0"/>
              <a:t>compmgmt.msc</a:t>
            </a:r>
            <a:r>
              <a:rPr lang="cs-CZ" sz="2100" dirty="0" smtClean="0"/>
              <a:t>) – nejdůležitější MMC </a:t>
            </a:r>
            <a:r>
              <a:rPr lang="cs-CZ" sz="2100" dirty="0" err="1" smtClean="0"/>
              <a:t>snapins</a:t>
            </a:r>
            <a:r>
              <a:rPr lang="cs-CZ" sz="2100" dirty="0" smtClean="0"/>
              <a:t>:</a:t>
            </a:r>
          </a:p>
          <a:p>
            <a:pPr marL="342900" indent="-246063" eaLnBrk="1">
              <a:lnSpc>
                <a:spcPct val="90000"/>
              </a:lnSpc>
            </a:pPr>
            <a:endParaRPr lang="en-US" sz="14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843" y="1422383"/>
            <a:ext cx="8215370" cy="5537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err="1" smtClean="0"/>
              <a:t>Event</a:t>
            </a:r>
            <a:r>
              <a:rPr lang="cs-CZ" sz="2800" dirty="0" smtClean="0"/>
              <a:t> </a:t>
            </a:r>
            <a:r>
              <a:rPr lang="cs-CZ" sz="2800" dirty="0" err="1" smtClean="0"/>
              <a:t>viewer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25405" y="993755"/>
            <a:ext cx="97552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/>
            <a:r>
              <a:rPr lang="cs-CZ" sz="2100" dirty="0" err="1" smtClean="0"/>
              <a:t>Event</a:t>
            </a:r>
            <a:r>
              <a:rPr lang="cs-CZ" sz="2100" dirty="0" smtClean="0"/>
              <a:t> </a:t>
            </a:r>
            <a:r>
              <a:rPr lang="cs-CZ" sz="2100" dirty="0" err="1" smtClean="0"/>
              <a:t>viewer</a:t>
            </a:r>
            <a:r>
              <a:rPr lang="cs-CZ" sz="2100" dirty="0" smtClean="0"/>
              <a:t> – zobrazení Windows logů (</a:t>
            </a:r>
            <a:r>
              <a:rPr lang="cs-CZ" sz="2100" dirty="0" err="1" smtClean="0"/>
              <a:t>Eventcreate.exe</a:t>
            </a:r>
            <a:r>
              <a:rPr lang="cs-CZ" sz="2100" dirty="0" smtClean="0"/>
              <a:t>, </a:t>
            </a:r>
            <a:r>
              <a:rPr lang="cs-CZ" sz="2100" dirty="0" err="1" smtClean="0"/>
              <a:t>Wevtutil.exe</a:t>
            </a:r>
            <a:r>
              <a:rPr lang="cs-CZ" sz="2100" dirty="0" smtClean="0"/>
              <a:t>, MS Log </a:t>
            </a:r>
            <a:r>
              <a:rPr lang="cs-CZ" sz="2100" dirty="0" err="1" smtClean="0"/>
              <a:t>parser</a:t>
            </a:r>
            <a:r>
              <a:rPr lang="cs-CZ" sz="2100" dirty="0" smtClean="0"/>
              <a:t>)</a:t>
            </a:r>
            <a:endParaRPr lang="en-US" sz="1400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280" y="1700224"/>
            <a:ext cx="8072494" cy="5232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err="1" smtClean="0"/>
              <a:t>Task</a:t>
            </a:r>
            <a:r>
              <a:rPr lang="cs-CZ" sz="2800" dirty="0" smtClean="0"/>
              <a:t> </a:t>
            </a:r>
            <a:r>
              <a:rPr lang="cs-CZ" sz="2800" dirty="0" err="1" smtClean="0"/>
              <a:t>Scheduler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25405" y="993755"/>
            <a:ext cx="97552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/>
            <a:r>
              <a:rPr lang="cs-CZ" sz="2100" dirty="0" err="1" smtClean="0"/>
              <a:t>Task</a:t>
            </a:r>
            <a:r>
              <a:rPr lang="cs-CZ" sz="2100" dirty="0" smtClean="0"/>
              <a:t> </a:t>
            </a:r>
            <a:r>
              <a:rPr lang="cs-CZ" sz="2100" dirty="0" err="1" smtClean="0"/>
              <a:t>scheduler</a:t>
            </a:r>
            <a:r>
              <a:rPr lang="cs-CZ" sz="2100" dirty="0" smtClean="0"/>
              <a:t> - spouštění v naplánovaný čas nebo na základě </a:t>
            </a:r>
            <a:r>
              <a:rPr lang="cs-CZ" sz="2100" dirty="0" err="1" smtClean="0"/>
              <a:t>triggers</a:t>
            </a:r>
            <a:r>
              <a:rPr lang="cs-CZ" sz="2100" dirty="0" smtClean="0"/>
              <a:t>. </a:t>
            </a:r>
            <a:r>
              <a:rPr lang="cs-CZ" sz="2100" dirty="0" err="1" smtClean="0"/>
              <a:t>schtasks.exe</a:t>
            </a:r>
            <a:r>
              <a:rPr lang="cs-CZ" sz="2100" dirty="0" smtClean="0"/>
              <a:t> </a:t>
            </a:r>
            <a:endParaRPr lang="en-US" sz="1400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404" y="1851011"/>
            <a:ext cx="971729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smtClean="0"/>
              <a:t>Device </a:t>
            </a:r>
            <a:r>
              <a:rPr lang="cs-CZ" sz="2800" dirty="0" err="1" smtClean="0"/>
              <a:t>manager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25405" y="993755"/>
            <a:ext cx="975522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/>
            <a:r>
              <a:rPr lang="cs-CZ" sz="2100" dirty="0" smtClean="0"/>
              <a:t>Správa zařízení a jejich ovladačů.</a:t>
            </a:r>
            <a:endParaRPr lang="en-US" sz="1400" dirty="0" smtClean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842" y="1708135"/>
            <a:ext cx="597217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0114" y="2565391"/>
            <a:ext cx="38481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/>
              <a:t>Souborov</a:t>
            </a:r>
            <a:r>
              <a:rPr lang="cs-CZ" sz="2800" dirty="0" smtClean="0"/>
              <a:t>é systémy</a:t>
            </a:r>
            <a:r>
              <a:rPr lang="en-US" sz="2800" dirty="0" smtClean="0"/>
              <a:t> - </a:t>
            </a:r>
            <a:r>
              <a:rPr lang="en-US" sz="2800" dirty="0" err="1" smtClean="0"/>
              <a:t>hostorie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25405" y="993755"/>
            <a:ext cx="97552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/>
              <a:t>Historie</a:t>
            </a:r>
            <a:r>
              <a:rPr lang="en-US" sz="2800" b="1" dirty="0" smtClean="0"/>
              <a:t>:</a:t>
            </a:r>
          </a:p>
          <a:p>
            <a:endParaRPr lang="en-US" sz="2800" b="1" dirty="0" smtClean="0"/>
          </a:p>
          <a:p>
            <a:pPr eaLnBrk="1">
              <a:buFont typeface="Arial" pitchFamily="34" charset="0"/>
              <a:buChar char="•"/>
            </a:pPr>
            <a:r>
              <a:rPr lang="cs-CZ" sz="2800" dirty="0" smtClean="0"/>
              <a:t>MS DOS – FAT12 (1977), FAT16 (1984)</a:t>
            </a:r>
          </a:p>
          <a:p>
            <a:pPr eaLnBrk="1">
              <a:buFont typeface="Arial" pitchFamily="34" charset="0"/>
              <a:buChar char="•"/>
            </a:pPr>
            <a:r>
              <a:rPr lang="cs-CZ" sz="2800" dirty="0" smtClean="0"/>
              <a:t>Windows 3.X </a:t>
            </a:r>
          </a:p>
          <a:p>
            <a:pPr eaLnBrk="1">
              <a:buFont typeface="Arial" pitchFamily="34" charset="0"/>
              <a:buChar char="•"/>
            </a:pPr>
            <a:r>
              <a:rPr lang="cs-CZ" sz="2800" dirty="0" smtClean="0"/>
              <a:t>Windows 95 - FAT32 (1996), dlouhé názvy souborů (1995)</a:t>
            </a:r>
          </a:p>
          <a:p>
            <a:pPr eaLnBrk="1">
              <a:buFont typeface="Arial" pitchFamily="34" charset="0"/>
              <a:buChar char="•"/>
            </a:pPr>
            <a:r>
              <a:rPr lang="cs-CZ" sz="2800" dirty="0" smtClean="0"/>
              <a:t>Windows NT – NTFS (1993)</a:t>
            </a:r>
            <a:endParaRPr lang="cs-CZ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err="1" smtClean="0"/>
              <a:t>Reliabity</a:t>
            </a:r>
            <a:r>
              <a:rPr lang="en-US" sz="2800" dirty="0" smtClean="0"/>
              <a:t> and Performance monitor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25405" y="993755"/>
            <a:ext cx="97552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/>
            <a:r>
              <a:rPr lang="en-US" sz="2100" dirty="0" err="1" smtClean="0"/>
              <a:t>Sledov</a:t>
            </a:r>
            <a:r>
              <a:rPr lang="cs-CZ" sz="2100" dirty="0" err="1" smtClean="0"/>
              <a:t>ání</a:t>
            </a:r>
            <a:r>
              <a:rPr lang="cs-CZ" sz="2100" dirty="0" smtClean="0"/>
              <a:t> </a:t>
            </a:r>
            <a:r>
              <a:rPr lang="cs-CZ" sz="2100" dirty="0" err="1" smtClean="0"/>
              <a:t>výkonostních</a:t>
            </a:r>
            <a:r>
              <a:rPr lang="cs-CZ" sz="2100" dirty="0" smtClean="0"/>
              <a:t> a dalších ukazatelů, logování a akce při překročení stanovených hodnot</a:t>
            </a:r>
            <a:endParaRPr lang="en-US" sz="14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280" y="1690158"/>
            <a:ext cx="7000924" cy="5239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35442" y="1636697"/>
            <a:ext cx="6972110" cy="5217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err="1" smtClean="0"/>
              <a:t>Dal</a:t>
            </a:r>
            <a:r>
              <a:rPr lang="cs-CZ" sz="2800" dirty="0" err="1" smtClean="0"/>
              <a:t>ší</a:t>
            </a:r>
            <a:r>
              <a:rPr lang="cs-CZ" sz="2800" dirty="0" smtClean="0"/>
              <a:t> </a:t>
            </a:r>
            <a:r>
              <a:rPr lang="cs-CZ" sz="2800" dirty="0" err="1" smtClean="0"/>
              <a:t>commandline</a:t>
            </a:r>
            <a:r>
              <a:rPr lang="cs-CZ" sz="2800" dirty="0" smtClean="0"/>
              <a:t> nástroje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25404" y="993755"/>
            <a:ext cx="950125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Windows Management </a:t>
            </a:r>
            <a:r>
              <a:rPr lang="cs-CZ" dirty="0" err="1" smtClean="0"/>
              <a:t>Instrumentation</a:t>
            </a:r>
            <a:r>
              <a:rPr lang="cs-CZ" dirty="0" smtClean="0"/>
              <a:t> (</a:t>
            </a:r>
            <a:r>
              <a:rPr lang="cs-CZ" b="1" dirty="0" smtClean="0"/>
              <a:t>WMI</a:t>
            </a:r>
            <a:r>
              <a:rPr lang="cs-CZ" dirty="0" smtClean="0"/>
              <a:t>)  - </a:t>
            </a:r>
            <a:r>
              <a:rPr lang="cs-CZ" dirty="0" err="1" smtClean="0"/>
              <a:t>framework</a:t>
            </a:r>
            <a:r>
              <a:rPr lang="cs-CZ" dirty="0" smtClean="0"/>
              <a:t> pro lokální i vzdálený management komponent Windows i dalších aplikací</a:t>
            </a:r>
          </a:p>
          <a:p>
            <a:endParaRPr lang="cs-CZ" dirty="0" smtClean="0"/>
          </a:p>
          <a:p>
            <a:r>
              <a:rPr lang="cs-CZ" b="1" dirty="0" smtClean="0"/>
              <a:t>WMIC</a:t>
            </a:r>
            <a:r>
              <a:rPr lang="cs-CZ" dirty="0" smtClean="0"/>
              <a:t> = WMI </a:t>
            </a:r>
            <a:r>
              <a:rPr lang="cs-CZ" dirty="0" err="1" smtClean="0"/>
              <a:t>Console</a:t>
            </a:r>
            <a:r>
              <a:rPr lang="cs-CZ" dirty="0" smtClean="0"/>
              <a:t> – konzolový nástroj pro práci s WMI</a:t>
            </a:r>
          </a:p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&gt;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wmic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bios get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serialnumber</a:t>
            </a:r>
            <a:endParaRPr lang="en-US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SerialNumber</a:t>
            </a:r>
            <a:endParaRPr lang="en-US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dirty="0" smtClean="0">
                <a:latin typeface="Courier New" pitchFamily="49" charset="0"/>
                <a:cs typeface="Courier New" pitchFamily="49" charset="0"/>
              </a:rPr>
              <a:t>CNU8362ZZ9</a:t>
            </a:r>
            <a:endParaRPr lang="cs-CZ" dirty="0" smtClean="0">
              <a:latin typeface="Courier New" pitchFamily="49" charset="0"/>
              <a:cs typeface="Courier New" pitchFamily="49" charset="0"/>
            </a:endParaRPr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Orientace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smtClean="0"/>
              <a:t>Zdroje, odkazy ke studiu:</a:t>
            </a:r>
            <a:endParaRPr lang="cs-CZ" sz="28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53966" y="922317"/>
            <a:ext cx="982665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431800" lvl="0" indent="-323850" defTabSz="449263" eaLnBrk="1" hangingPunct="1">
              <a:lnSpc>
                <a:spcPct val="93000"/>
              </a:lnSpc>
              <a:spcBef>
                <a:spcPts val="1425"/>
              </a:spcBef>
              <a:buClr>
                <a:srgbClr val="000000"/>
              </a:buClr>
              <a:buSzPct val="45000"/>
            </a:pPr>
            <a:endParaRPr lang="cs-CZ" kern="0" dirty="0" smtClea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325404" y="922317"/>
            <a:ext cx="9072626" cy="5143536"/>
          </a:xfrm>
          <a:prstGeom prst="rect">
            <a:avLst/>
          </a:prstGeom>
        </p:spPr>
        <p:txBody>
          <a:bodyPr/>
          <a:lstStyle/>
          <a:p>
            <a:pPr marL="431800" marR="0" lvl="0" indent="-323850" algn="l" defTabSz="449263" rtl="0" eaLnBrk="1" fontAlgn="base" latinLnBrk="0" hangingPunct="1">
              <a:lnSpc>
                <a:spcPct val="67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cs-CZ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Tato přednáška vychází ze zdrojů programu </a:t>
            </a:r>
            <a:r>
              <a:rPr kumimoji="0" 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cs-CZ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Windows</a:t>
            </a:r>
            <a:r>
              <a:rPr kumimoji="0" lang="cs-CZ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®</a:t>
            </a:r>
            <a:r>
              <a:rPr kumimoji="0" lang="cs-CZ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cs-CZ" sz="25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Academic</a:t>
            </a:r>
            <a:r>
              <a:rPr kumimoji="0" lang="cs-CZ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Program</a:t>
            </a:r>
            <a:r>
              <a:rPr kumimoji="0" 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”:</a:t>
            </a:r>
            <a:r>
              <a:rPr kumimoji="0" lang="cs-CZ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cs-CZ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/>
              </a:rPr>
              <a:t>http://www.microsoft.com/resources/sharedsource/licensing/windowsacademic.mspx</a:t>
            </a:r>
            <a:endParaRPr kumimoji="0" lang="en-US" sz="25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1800" marR="0" lvl="0" indent="-323850" algn="l" defTabSz="449263" rtl="0" eaLnBrk="1" fontAlgn="base" latinLnBrk="0" hangingPunct="1">
              <a:lnSpc>
                <a:spcPct val="67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cs-CZ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Doporučené odkazy:</a:t>
            </a:r>
          </a:p>
          <a:p>
            <a:pPr marL="863600" marR="0" lvl="1" indent="-287338" algn="l" defTabSz="449263" rtl="0" eaLnBrk="1" fontAlgn="base" latinLnBrk="0" hangingPunct="1">
              <a:lnSpc>
                <a:spcPct val="67000"/>
              </a:lnSpc>
              <a:spcBef>
                <a:spcPts val="1138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cs-CZ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http://www.</a:t>
            </a:r>
            <a:r>
              <a:rPr kumimoji="0" lang="cs-CZ" sz="2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microsoft.com</a:t>
            </a:r>
            <a:r>
              <a:rPr kumimoji="0" lang="cs-CZ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/</a:t>
            </a:r>
            <a:r>
              <a:rPr kumimoji="0" lang="cs-CZ" sz="2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technet</a:t>
            </a:r>
            <a:r>
              <a:rPr kumimoji="0" lang="cs-CZ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/</a:t>
            </a:r>
            <a:r>
              <a:rPr kumimoji="0" lang="cs-CZ" sz="2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sysinternals</a:t>
            </a:r>
            <a:r>
              <a:rPr kumimoji="0" lang="cs-CZ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/default.</a:t>
            </a:r>
            <a:r>
              <a:rPr kumimoji="0" lang="cs-CZ" sz="2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msp</a:t>
            </a:r>
            <a:r>
              <a:rPr kumimoji="0" 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3"/>
              </a:rPr>
              <a:t>x</a:t>
            </a:r>
            <a:endParaRPr kumimoji="0" lang="cs-CZ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marL="863600" marR="0" lvl="1" indent="-287338" algn="l" defTabSz="449263" rtl="0" eaLnBrk="1" fontAlgn="base" latinLnBrk="0" hangingPunct="1">
              <a:lnSpc>
                <a:spcPct val="67000"/>
              </a:lnSpc>
              <a:spcBef>
                <a:spcPts val="1138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cs-CZ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4"/>
              </a:rPr>
              <a:t>http://www.</a:t>
            </a:r>
            <a:r>
              <a:rPr kumimoji="0" lang="cs-CZ" sz="2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4"/>
              </a:rPr>
              <a:t>microsoft.com</a:t>
            </a:r>
            <a:r>
              <a:rPr kumimoji="0" lang="cs-CZ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4"/>
              </a:rPr>
              <a:t>/</a:t>
            </a:r>
            <a:r>
              <a:rPr kumimoji="0" lang="cs-CZ" sz="2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4"/>
              </a:rPr>
              <a:t>reskit</a:t>
            </a:r>
            <a:endParaRPr kumimoji="0" lang="en-US" sz="21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marL="863600" marR="0" lvl="1" indent="-287338" algn="l" defTabSz="449263" rtl="0" eaLnBrk="1" fontAlgn="base" latinLnBrk="0" hangingPunct="1">
              <a:lnSpc>
                <a:spcPct val="67000"/>
              </a:lnSpc>
              <a:spcBef>
                <a:spcPts val="1138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r>
              <a:rPr kumimoji="0" lang="cs-CZ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5"/>
              </a:rPr>
              <a:t>news://list.vyvojar.cz/cz.vyvojar.list.wi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hlinkClick r:id="rId5"/>
              </a:rPr>
              <a:t>n</a:t>
            </a:r>
            <a:endParaRPr kumimoji="0" lang="cs-CZ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marL="863600" lvl="1" indent="-287338" defTabSz="449263" eaLnBrk="1" hangingPunct="1">
              <a:lnSpc>
                <a:spcPct val="67000"/>
              </a:lnSpc>
              <a:spcBef>
                <a:spcPts val="1138"/>
              </a:spcBef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n-US" sz="2400" kern="0" dirty="0" smtClean="0">
                <a:solidFill>
                  <a:srgbClr val="000000"/>
                </a:solidFill>
                <a:latin typeface="+mn-lt"/>
                <a:hlinkClick r:id="rId6"/>
              </a:rPr>
              <a:t>http://social.technet.microsoft.com/Forums/cs-CZ/categories</a:t>
            </a:r>
            <a:r>
              <a:rPr lang="en-US" sz="2400" kern="0" dirty="0" smtClean="0">
                <a:solidFill>
                  <a:srgbClr val="000000"/>
                </a:solidFill>
                <a:latin typeface="+mn-lt"/>
                <a:hlinkClick r:id="rId6"/>
              </a:rPr>
              <a:t>/</a:t>
            </a:r>
            <a:endParaRPr lang="cs-CZ" sz="2400" kern="0" dirty="0" smtClean="0">
              <a:solidFill>
                <a:srgbClr val="000000"/>
              </a:solidFill>
              <a:latin typeface="+mn-lt"/>
            </a:endParaRPr>
          </a:p>
          <a:p>
            <a:pPr marL="863600" lvl="1" indent="-287338" defTabSz="449263" eaLnBrk="1" hangingPunct="1">
              <a:lnSpc>
                <a:spcPct val="67000"/>
              </a:lnSpc>
              <a:spcBef>
                <a:spcPts val="1138"/>
              </a:spcBef>
              <a:buClr>
                <a:srgbClr val="000000"/>
              </a:buClr>
              <a:buSzPct val="45000"/>
              <a:buFont typeface="StarSymbol" charset="0"/>
              <a:buChar char="●"/>
            </a:pPr>
            <a:r>
              <a:rPr lang="en-US" sz="2400" kern="0" dirty="0" smtClean="0">
                <a:solidFill>
                  <a:srgbClr val="000000"/>
                </a:solidFill>
                <a:latin typeface="+mn-lt"/>
                <a:hlinkClick r:id="rId7"/>
              </a:rPr>
              <a:t>news://</a:t>
            </a:r>
            <a:r>
              <a:rPr lang="en-US" sz="2400" kern="0" dirty="0" smtClean="0">
                <a:solidFill>
                  <a:srgbClr val="000000"/>
                </a:solidFill>
                <a:latin typeface="+mn-lt"/>
                <a:hlinkClick r:id="rId7"/>
              </a:rPr>
              <a:t>msnews.microsoft.com/microsoft.public.cs.windows</a:t>
            </a:r>
            <a:endParaRPr lang="cs-CZ" sz="2400" kern="0" dirty="0" smtClean="0">
              <a:solidFill>
                <a:srgbClr val="000000"/>
              </a:solidFill>
              <a:latin typeface="+mn-lt"/>
            </a:endParaRPr>
          </a:p>
          <a:p>
            <a:pPr marL="863600" lvl="1" indent="-287338" defTabSz="449263" eaLnBrk="1" hangingPunct="1">
              <a:lnSpc>
                <a:spcPct val="67000"/>
              </a:lnSpc>
              <a:spcBef>
                <a:spcPts val="1138"/>
              </a:spcBef>
              <a:buClr>
                <a:srgbClr val="000000"/>
              </a:buClr>
              <a:buSzPct val="45000"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smtClean="0"/>
              <a:t>Nejběžnější současné FS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25405" y="993755"/>
            <a:ext cx="975522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Souborov</a:t>
            </a:r>
            <a:r>
              <a:rPr lang="cs-CZ" sz="2800" b="1" dirty="0" smtClean="0"/>
              <a:t>é systémy Windows:</a:t>
            </a:r>
            <a:endParaRPr lang="en-US" sz="2800" b="1" dirty="0" smtClean="0"/>
          </a:p>
          <a:p>
            <a:pPr eaLnBrk="1">
              <a:buFont typeface="Arial" pitchFamily="34" charset="0"/>
              <a:buChar char="•"/>
            </a:pPr>
            <a:r>
              <a:rPr lang="cs-CZ" sz="2800" dirty="0" smtClean="0"/>
              <a:t>CD-ROM </a:t>
            </a:r>
            <a:r>
              <a:rPr lang="cs-CZ" sz="2800" dirty="0" err="1" smtClean="0"/>
              <a:t>File</a:t>
            </a:r>
            <a:r>
              <a:rPr lang="cs-CZ" sz="2800" dirty="0" smtClean="0"/>
              <a:t> </a:t>
            </a:r>
            <a:r>
              <a:rPr lang="cs-CZ" sz="2800" dirty="0" err="1" smtClean="0"/>
              <a:t>System</a:t>
            </a:r>
            <a:r>
              <a:rPr lang="cs-CZ" sz="2800" dirty="0" smtClean="0"/>
              <a:t> (CDFS)</a:t>
            </a:r>
          </a:p>
          <a:p>
            <a:pPr eaLnBrk="1">
              <a:buFont typeface="Arial" pitchFamily="34" charset="0"/>
              <a:buChar char="•"/>
            </a:pPr>
            <a:r>
              <a:rPr lang="cs-CZ" sz="2800" dirty="0" err="1" smtClean="0"/>
              <a:t>Universal</a:t>
            </a:r>
            <a:r>
              <a:rPr lang="cs-CZ" sz="2800" dirty="0" smtClean="0"/>
              <a:t> Disk </a:t>
            </a:r>
            <a:r>
              <a:rPr lang="cs-CZ" sz="2800" dirty="0" err="1" smtClean="0"/>
              <a:t>Format</a:t>
            </a:r>
            <a:r>
              <a:rPr lang="cs-CZ" sz="2800" dirty="0" smtClean="0"/>
              <a:t> (UDF)</a:t>
            </a:r>
          </a:p>
          <a:p>
            <a:pPr eaLnBrk="1">
              <a:buFont typeface="Arial" pitchFamily="34" charset="0"/>
              <a:buChar char="•"/>
            </a:pPr>
            <a:r>
              <a:rPr lang="cs-CZ" sz="2800" dirty="0" err="1" smtClean="0"/>
              <a:t>File</a:t>
            </a:r>
            <a:r>
              <a:rPr lang="cs-CZ" sz="2800" dirty="0" smtClean="0"/>
              <a:t> </a:t>
            </a:r>
            <a:r>
              <a:rPr lang="cs-CZ" sz="2800" dirty="0" err="1" smtClean="0"/>
              <a:t>Allocation</a:t>
            </a:r>
            <a:r>
              <a:rPr lang="cs-CZ" sz="2800" dirty="0" smtClean="0"/>
              <a:t> Table (FAT12, FAT16, </a:t>
            </a:r>
            <a:r>
              <a:rPr lang="cs-CZ" sz="2800" dirty="0" err="1" smtClean="0"/>
              <a:t>and</a:t>
            </a:r>
            <a:r>
              <a:rPr lang="cs-CZ" sz="2800" dirty="0" smtClean="0"/>
              <a:t> FAT32)</a:t>
            </a:r>
          </a:p>
          <a:p>
            <a:pPr eaLnBrk="1">
              <a:buFont typeface="Arial" pitchFamily="34" charset="0"/>
              <a:buChar char="•"/>
            </a:pPr>
            <a:r>
              <a:rPr lang="cs-CZ" sz="2800" dirty="0" smtClean="0"/>
              <a:t>New Technology </a:t>
            </a:r>
            <a:r>
              <a:rPr lang="cs-CZ" sz="2800" dirty="0" err="1" smtClean="0"/>
              <a:t>File</a:t>
            </a:r>
            <a:r>
              <a:rPr lang="cs-CZ" sz="2800" dirty="0" smtClean="0"/>
              <a:t> </a:t>
            </a:r>
            <a:r>
              <a:rPr lang="cs-CZ" sz="2800" dirty="0" err="1" smtClean="0"/>
              <a:t>System</a:t>
            </a:r>
            <a:r>
              <a:rPr lang="cs-CZ" sz="2800" dirty="0" smtClean="0"/>
              <a:t> (NTFS)</a:t>
            </a:r>
          </a:p>
          <a:p>
            <a:pPr eaLnBrk="1">
              <a:buFont typeface="Arial" pitchFamily="34" charset="0"/>
              <a:buChar char="•"/>
            </a:pPr>
            <a:r>
              <a:rPr lang="cs-CZ" sz="2800" dirty="0" smtClean="0"/>
              <a:t>CIFS</a:t>
            </a:r>
          </a:p>
          <a:p>
            <a:endParaRPr lang="cs-CZ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smtClean="0"/>
              <a:t>FAT32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25405" y="993755"/>
            <a:ext cx="975522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88913" eaLnBrk="1">
              <a:lnSpc>
                <a:spcPct val="80000"/>
              </a:lnSpc>
            </a:pPr>
            <a:r>
              <a:rPr lang="en-US" sz="2100" b="1" dirty="0" smtClean="0"/>
              <a:t>FAT32:</a:t>
            </a:r>
          </a:p>
          <a:p>
            <a:pPr marL="285750" indent="-188913" eaLnBrk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100" dirty="0" smtClean="0"/>
              <a:t>FAT32 </a:t>
            </a:r>
            <a:r>
              <a:rPr lang="cs-CZ" sz="2100" dirty="0" smtClean="0"/>
              <a:t>je nejnovější souborový formát založený na FAT formátu</a:t>
            </a:r>
            <a:endParaRPr lang="en-US" sz="2100" dirty="0" smtClean="0"/>
          </a:p>
          <a:p>
            <a:pPr marL="685800" lvl="1" indent="-228600" eaLnBrk="1">
              <a:lnSpc>
                <a:spcPct val="80000"/>
              </a:lnSpc>
              <a:buFont typeface="Arial" pitchFamily="34" charset="0"/>
              <a:buChar char="•"/>
            </a:pPr>
            <a:r>
              <a:rPr lang="cs-CZ" sz="1900" dirty="0" smtClean="0"/>
              <a:t>Je součástí OS </a:t>
            </a:r>
            <a:r>
              <a:rPr lang="en-US" sz="1900" dirty="0" smtClean="0"/>
              <a:t>Windows 95 OSR2, Windows 98</a:t>
            </a:r>
            <a:r>
              <a:rPr lang="cs-CZ" sz="1900" dirty="0" smtClean="0"/>
              <a:t> a</a:t>
            </a:r>
            <a:r>
              <a:rPr lang="en-US" sz="1900" dirty="0" smtClean="0"/>
              <a:t> Windows Millennium Edition</a:t>
            </a:r>
            <a:br>
              <a:rPr lang="en-US" sz="1900" dirty="0" smtClean="0"/>
            </a:br>
            <a:endParaRPr lang="en-US" sz="1900" dirty="0" smtClean="0"/>
          </a:p>
          <a:p>
            <a:pPr marL="285750" indent="-188913" eaLnBrk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100" dirty="0" smtClean="0"/>
              <a:t>FAT32 </a:t>
            </a:r>
            <a:r>
              <a:rPr lang="cs-CZ" sz="2100" dirty="0" smtClean="0"/>
              <a:t>používá</a:t>
            </a:r>
            <a:r>
              <a:rPr lang="en-US" sz="2100" dirty="0" smtClean="0"/>
              <a:t> 32bit</a:t>
            </a:r>
            <a:r>
              <a:rPr lang="cs-CZ" sz="2100" dirty="0" smtClean="0"/>
              <a:t>. Identifikaci clusterů, ale nejvyšší 4 bity jsou rezervovány</a:t>
            </a:r>
            <a:r>
              <a:rPr lang="en-US" sz="2100" dirty="0" smtClean="0"/>
              <a:t> </a:t>
            </a:r>
            <a:r>
              <a:rPr lang="cs-CZ" sz="2100" dirty="0" smtClean="0"/>
              <a:t>– efektivně tedy adresuje pomocí </a:t>
            </a:r>
            <a:r>
              <a:rPr lang="en-US" sz="2100" dirty="0" smtClean="0"/>
              <a:t>28</a:t>
            </a:r>
            <a:r>
              <a:rPr lang="cs-CZ" sz="2100" dirty="0" smtClean="0"/>
              <a:t> bitů</a:t>
            </a:r>
            <a:endParaRPr lang="en-US" sz="2100" dirty="0" smtClean="0"/>
          </a:p>
          <a:p>
            <a:pPr marL="685800" lvl="1" indent="-228600" eaLnBrk="1">
              <a:lnSpc>
                <a:spcPct val="80000"/>
              </a:lnSpc>
              <a:buFont typeface="Arial" pitchFamily="34" charset="0"/>
              <a:buChar char="•"/>
            </a:pPr>
            <a:r>
              <a:rPr lang="cs-CZ" sz="1900" dirty="0" smtClean="0"/>
              <a:t>Velikost clusteru FAT32může být až</a:t>
            </a:r>
            <a:r>
              <a:rPr lang="en-US" sz="1900" dirty="0" smtClean="0"/>
              <a:t> 32 KB, FAT32 </a:t>
            </a:r>
            <a:r>
              <a:rPr lang="cs-CZ" sz="1900" dirty="0" smtClean="0"/>
              <a:t>může tedy teoreticky adresovat až</a:t>
            </a:r>
            <a:r>
              <a:rPr lang="en-US" sz="1900" dirty="0" smtClean="0"/>
              <a:t> 8 TB</a:t>
            </a:r>
          </a:p>
          <a:p>
            <a:pPr marL="685800" lvl="1" indent="-228600" eaLnBrk="1">
              <a:lnSpc>
                <a:spcPct val="80000"/>
              </a:lnSpc>
              <a:buFont typeface="Arial" pitchFamily="34" charset="0"/>
              <a:buChar char="•"/>
            </a:pPr>
            <a:r>
              <a:rPr lang="cs-CZ" sz="1900" dirty="0" smtClean="0"/>
              <a:t>Windows NT může pracovat s velkými FAT32 oddíly, ale velikost nově vytvořeného oddílu je limitována na</a:t>
            </a:r>
            <a:r>
              <a:rPr lang="en-US" sz="1900" dirty="0" smtClean="0"/>
              <a:t> max</a:t>
            </a:r>
            <a:r>
              <a:rPr lang="cs-CZ" sz="1900" dirty="0" smtClean="0"/>
              <a:t>.</a:t>
            </a:r>
            <a:r>
              <a:rPr lang="en-US" sz="1900" dirty="0" smtClean="0"/>
              <a:t> 32 GB</a:t>
            </a:r>
          </a:p>
          <a:p>
            <a:pPr marL="685800" lvl="1" indent="-228600" eaLnBrk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1900" dirty="0" smtClean="0"/>
              <a:t>FAT32</a:t>
            </a:r>
            <a:r>
              <a:rPr lang="cs-CZ" sz="1900" dirty="0" smtClean="0"/>
              <a:t> může spravovat disky efektivněji než FAT12 (až </a:t>
            </a:r>
            <a:r>
              <a:rPr lang="en-US" sz="1900" dirty="0" smtClean="0"/>
              <a:t>128MB </a:t>
            </a:r>
            <a:r>
              <a:rPr lang="cs-CZ" sz="1900" dirty="0" smtClean="0"/>
              <a:t>svazek s</a:t>
            </a:r>
            <a:r>
              <a:rPr lang="en-US" sz="1900" dirty="0" smtClean="0"/>
              <a:t> 512</a:t>
            </a:r>
            <a:r>
              <a:rPr lang="cs-CZ" sz="1900" dirty="0" smtClean="0"/>
              <a:t>B clustery) – menší „</a:t>
            </a:r>
            <a:r>
              <a:rPr lang="cs-CZ" sz="1900" dirty="0" err="1" smtClean="0"/>
              <a:t>slack</a:t>
            </a:r>
            <a:r>
              <a:rPr lang="cs-CZ" sz="1900" dirty="0" smtClean="0"/>
              <a:t>“</a:t>
            </a:r>
            <a:r>
              <a:rPr lang="en-US" sz="1900" dirty="0" smtClean="0"/>
              <a:t/>
            </a:r>
            <a:br>
              <a:rPr lang="en-US" sz="1900" dirty="0" smtClean="0"/>
            </a:br>
            <a:endParaRPr lang="en-US" sz="1900" dirty="0" smtClean="0"/>
          </a:p>
          <a:p>
            <a:pPr marL="285750" indent="-188913" eaLnBrk="1">
              <a:lnSpc>
                <a:spcPct val="80000"/>
              </a:lnSpc>
              <a:buFont typeface="Arial" pitchFamily="34" charset="0"/>
              <a:buChar char="•"/>
            </a:pPr>
            <a:r>
              <a:rPr lang="cs-CZ" sz="2100" dirty="0" smtClean="0"/>
              <a:t>Kořenový adresář nemá omezení velikosti ani místa oproti FAT12/16</a:t>
            </a:r>
            <a:endParaRPr lang="en-US" sz="2100" dirty="0" smtClean="0"/>
          </a:p>
          <a:p>
            <a:pPr marL="685800" lvl="1" indent="-228600" eaLnBrk="1">
              <a:lnSpc>
                <a:spcPct val="80000"/>
              </a:lnSpc>
              <a:buFont typeface="Arial" pitchFamily="34" charset="0"/>
              <a:buChar char="•"/>
            </a:pPr>
            <a:r>
              <a:rPr lang="cs-CZ" sz="1900" dirty="0" smtClean="0"/>
              <a:t>Velikost soubor může být</a:t>
            </a:r>
            <a:r>
              <a:rPr lang="en-US" sz="1900" dirty="0" smtClean="0"/>
              <a:t> </a:t>
            </a:r>
            <a:r>
              <a:rPr lang="cs-CZ" sz="1900" dirty="0" smtClean="0"/>
              <a:t>až </a:t>
            </a:r>
            <a:r>
              <a:rPr lang="en-US" sz="1900" dirty="0" smtClean="0"/>
              <a:t>4GB (2G</a:t>
            </a:r>
            <a:r>
              <a:rPr lang="cs-CZ" sz="1900" dirty="0" smtClean="0"/>
              <a:t> ve </a:t>
            </a:r>
            <a:r>
              <a:rPr lang="en-US" sz="1900" dirty="0" smtClean="0"/>
              <a:t>Win9x)</a:t>
            </a:r>
            <a:endParaRPr lang="cs-CZ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smtClean="0"/>
              <a:t>NTFS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25405" y="993755"/>
            <a:ext cx="97552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88913" eaLnBrk="1">
              <a:lnSpc>
                <a:spcPct val="80000"/>
              </a:lnSpc>
            </a:pPr>
            <a:r>
              <a:rPr lang="en-US" sz="2400" b="1" dirty="0" smtClean="0"/>
              <a:t>NTFS:</a:t>
            </a:r>
          </a:p>
          <a:p>
            <a:pPr eaLnBrk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 smtClean="0"/>
              <a:t>NTFS </a:t>
            </a:r>
            <a:r>
              <a:rPr lang="cs-CZ" sz="2400" dirty="0" smtClean="0"/>
              <a:t>je nativní souborový formát OS</a:t>
            </a:r>
            <a:r>
              <a:rPr lang="en-US" sz="2400" dirty="0" smtClean="0"/>
              <a:t> Windows</a:t>
            </a:r>
          </a:p>
          <a:p>
            <a:pPr eaLnBrk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 smtClean="0"/>
              <a:t>NTFS </a:t>
            </a:r>
            <a:r>
              <a:rPr lang="cs-CZ" sz="2400" dirty="0" smtClean="0"/>
              <a:t>používá </a:t>
            </a:r>
            <a:r>
              <a:rPr lang="en-US" sz="2400" dirty="0" smtClean="0"/>
              <a:t> 64</a:t>
            </a:r>
            <a:r>
              <a:rPr lang="cs-CZ" sz="2400" dirty="0" smtClean="0"/>
              <a:t>bit. adresaci clusterů</a:t>
            </a:r>
            <a:endParaRPr lang="en-US" sz="2400" dirty="0" smtClean="0"/>
          </a:p>
          <a:p>
            <a:pPr lvl="1" eaLnBrk="1">
              <a:lnSpc>
                <a:spcPct val="80000"/>
              </a:lnSpc>
              <a:buFont typeface="Arial" pitchFamily="34" charset="0"/>
              <a:buChar char="•"/>
            </a:pPr>
            <a:r>
              <a:rPr lang="cs-CZ" sz="2000" dirty="0" smtClean="0"/>
              <a:t>Teoreticky může adresovat svazky velikosti až</a:t>
            </a:r>
            <a:r>
              <a:rPr lang="en-US" sz="2000" dirty="0" smtClean="0"/>
              <a:t> 16 </a:t>
            </a:r>
            <a:r>
              <a:rPr lang="en-US" sz="2000" dirty="0" err="1" smtClean="0"/>
              <a:t>exaby</a:t>
            </a:r>
            <a:r>
              <a:rPr lang="cs-CZ" sz="2000" dirty="0" err="1" smtClean="0"/>
              <a:t>tů</a:t>
            </a:r>
            <a:r>
              <a:rPr lang="en-US" sz="2000" dirty="0" smtClean="0"/>
              <a:t> (16 </a:t>
            </a:r>
            <a:r>
              <a:rPr lang="cs-CZ" sz="2000" dirty="0" smtClean="0"/>
              <a:t>mld.</a:t>
            </a:r>
            <a:r>
              <a:rPr lang="en-US" sz="2000" dirty="0" smtClean="0"/>
              <a:t> GB)</a:t>
            </a:r>
          </a:p>
          <a:p>
            <a:pPr lvl="1" eaLnBrk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000" dirty="0" smtClean="0"/>
              <a:t>Windows 2000 </a:t>
            </a:r>
            <a:r>
              <a:rPr lang="cs-CZ" sz="2000" dirty="0" smtClean="0"/>
              <a:t>používá pouze </a:t>
            </a:r>
            <a:r>
              <a:rPr lang="en-US" sz="2000" dirty="0" smtClean="0"/>
              <a:t>32</a:t>
            </a:r>
            <a:r>
              <a:rPr lang="cs-CZ" sz="2000" dirty="0" smtClean="0"/>
              <a:t>bit. adresaci </a:t>
            </a:r>
            <a:r>
              <a:rPr lang="en-US" sz="2000" dirty="0" smtClean="0"/>
              <a:t> </a:t>
            </a:r>
            <a:r>
              <a:rPr lang="cs-CZ" sz="2000" dirty="0" smtClean="0"/>
              <a:t>takže může adresovat až</a:t>
            </a:r>
            <a:r>
              <a:rPr lang="en-US" sz="2000" dirty="0" smtClean="0"/>
              <a:t> 128 TB (</a:t>
            </a:r>
            <a:r>
              <a:rPr lang="cs-CZ" sz="2000" dirty="0" smtClean="0"/>
              <a:t>pomocí</a:t>
            </a:r>
            <a:r>
              <a:rPr lang="en-US" sz="2000" dirty="0" smtClean="0"/>
              <a:t> 64KB cluster</a:t>
            </a:r>
            <a:r>
              <a:rPr lang="cs-CZ" sz="2000" dirty="0" smtClean="0"/>
              <a:t>ů</a:t>
            </a:r>
            <a:r>
              <a:rPr lang="en-US" sz="2000" dirty="0" smtClean="0"/>
              <a:t>)</a:t>
            </a:r>
            <a:br>
              <a:rPr lang="en-US" sz="2000" dirty="0" smtClean="0"/>
            </a:br>
            <a:endParaRPr lang="en-US" sz="2000" dirty="0" smtClean="0"/>
          </a:p>
          <a:p>
            <a:pPr eaLnBrk="1">
              <a:lnSpc>
                <a:spcPct val="80000"/>
              </a:lnSpc>
              <a:buFont typeface="Arial" pitchFamily="34" charset="0"/>
              <a:buChar char="•"/>
            </a:pPr>
            <a:r>
              <a:rPr lang="cs-CZ" sz="2400" dirty="0" smtClean="0"/>
              <a:t>Výhody NTSF oproti FAT</a:t>
            </a:r>
            <a:r>
              <a:rPr lang="en-US" sz="2400" dirty="0" smtClean="0"/>
              <a:t>: FAT je </a:t>
            </a:r>
            <a:r>
              <a:rPr lang="cs-CZ" sz="2400" dirty="0" smtClean="0"/>
              <a:t>jednodušší a tedy v některých případech i rychlejší, ale </a:t>
            </a:r>
            <a:r>
              <a:rPr lang="en-US" sz="2400" dirty="0" smtClean="0"/>
              <a:t>NTFS </a:t>
            </a:r>
            <a:r>
              <a:rPr lang="cs-CZ" sz="2400" dirty="0" smtClean="0"/>
              <a:t>umožňuje</a:t>
            </a:r>
            <a:r>
              <a:rPr lang="en-US" sz="2400" dirty="0" smtClean="0"/>
              <a:t>:</a:t>
            </a:r>
          </a:p>
          <a:p>
            <a:pPr lvl="1" eaLnBrk="1">
              <a:lnSpc>
                <a:spcPct val="80000"/>
              </a:lnSpc>
              <a:buFont typeface="Arial" pitchFamily="34" charset="0"/>
              <a:buChar char="•"/>
            </a:pPr>
            <a:r>
              <a:rPr lang="cs-CZ" sz="2000" dirty="0" smtClean="0"/>
              <a:t>Větší soubory i disky (drastický 2/4 GB limit velikosti souboru na FAT)</a:t>
            </a:r>
            <a:endParaRPr lang="en-US" sz="2000" dirty="0" smtClean="0"/>
          </a:p>
          <a:p>
            <a:pPr lvl="1" eaLnBrk="1">
              <a:lnSpc>
                <a:spcPct val="80000"/>
              </a:lnSpc>
              <a:buFont typeface="Arial" pitchFamily="34" charset="0"/>
              <a:buChar char="•"/>
            </a:pPr>
            <a:r>
              <a:rPr lang="cs-CZ" sz="2000" dirty="0" smtClean="0"/>
              <a:t>Vyšší výkon při  velkých discích, obsáhlých adresářích a malých souborech</a:t>
            </a:r>
          </a:p>
          <a:p>
            <a:pPr lvl="1" eaLnBrk="1">
              <a:lnSpc>
                <a:spcPct val="80000"/>
              </a:lnSpc>
              <a:buFont typeface="Arial" pitchFamily="34" charset="0"/>
              <a:buChar char="•"/>
            </a:pPr>
            <a:r>
              <a:rPr lang="cs-CZ" sz="2000" dirty="0" smtClean="0"/>
              <a:t>Spolehlivost</a:t>
            </a:r>
            <a:endParaRPr lang="en-US" sz="2000" dirty="0" smtClean="0"/>
          </a:p>
          <a:p>
            <a:pPr lvl="1" eaLnBrk="1">
              <a:lnSpc>
                <a:spcPct val="80000"/>
              </a:lnSpc>
              <a:buFont typeface="Arial" pitchFamily="34" charset="0"/>
              <a:buChar char="•"/>
            </a:pPr>
            <a:r>
              <a:rPr lang="cs-CZ" sz="2000" dirty="0" smtClean="0"/>
              <a:t>Bezpečnost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err="1" smtClean="0"/>
              <a:t>Vlastnosti</a:t>
            </a:r>
            <a:r>
              <a:rPr lang="en-US" sz="2800" dirty="0" smtClean="0"/>
              <a:t> NTFS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25405" y="993755"/>
            <a:ext cx="9755220" cy="5982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88913" eaLnBrk="1">
              <a:lnSpc>
                <a:spcPct val="80000"/>
              </a:lnSpc>
            </a:pPr>
            <a:r>
              <a:rPr lang="en-US" sz="2400" b="1" dirty="0" err="1" smtClean="0"/>
              <a:t>Vlastnosti</a:t>
            </a:r>
            <a:r>
              <a:rPr lang="en-US" sz="2400" b="1" dirty="0" smtClean="0"/>
              <a:t> NTFS:</a:t>
            </a:r>
          </a:p>
          <a:p>
            <a:pPr marL="431800" lvl="0" indent="-323850" defTabSz="449263" eaLnBrk="1" hangingPunct="1">
              <a:lnSpc>
                <a:spcPct val="67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  <a:defRPr/>
            </a:pPr>
            <a:r>
              <a:rPr lang="cs-CZ" sz="1600" kern="0" dirty="0" err="1" smtClean="0">
                <a:solidFill>
                  <a:srgbClr val="000000"/>
                </a:solidFill>
              </a:rPr>
              <a:t>Da</a:t>
            </a:r>
            <a:r>
              <a:rPr lang="en-US" sz="1600" kern="0" dirty="0" err="1" smtClean="0">
                <a:solidFill>
                  <a:srgbClr val="000000"/>
                </a:solidFill>
              </a:rPr>
              <a:t>ta</a:t>
            </a:r>
            <a:r>
              <a:rPr lang="en-US" sz="1600" kern="0" dirty="0" smtClean="0">
                <a:solidFill>
                  <a:srgbClr val="000000"/>
                </a:solidFill>
              </a:rPr>
              <a:t> streams </a:t>
            </a:r>
          </a:p>
          <a:p>
            <a:pPr marL="431800" lvl="0" indent="-323850" defTabSz="449263" eaLnBrk="1" hangingPunct="1">
              <a:lnSpc>
                <a:spcPct val="67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  <a:defRPr/>
            </a:pPr>
            <a:r>
              <a:rPr lang="en-US" sz="1600" kern="0" dirty="0" smtClean="0">
                <a:solidFill>
                  <a:srgbClr val="000000"/>
                </a:solidFill>
              </a:rPr>
              <a:t>Reparse points</a:t>
            </a:r>
          </a:p>
          <a:p>
            <a:pPr marL="431800" lvl="0" indent="-323850" defTabSz="449263" eaLnBrk="1" hangingPunct="1">
              <a:lnSpc>
                <a:spcPct val="67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  <a:defRPr/>
            </a:pPr>
            <a:r>
              <a:rPr lang="en-US" sz="1600" kern="0" dirty="0" smtClean="0">
                <a:solidFill>
                  <a:srgbClr val="000000"/>
                </a:solidFill>
              </a:rPr>
              <a:t>Volume mount points</a:t>
            </a:r>
          </a:p>
          <a:p>
            <a:pPr marL="431800" lvl="0" indent="-323850" defTabSz="449263" eaLnBrk="1" hangingPunct="1">
              <a:lnSpc>
                <a:spcPct val="67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  <a:defRPr/>
            </a:pPr>
            <a:r>
              <a:rPr lang="cs-CZ" sz="1600" kern="0" dirty="0" smtClean="0">
                <a:solidFill>
                  <a:srgbClr val="000000"/>
                </a:solidFill>
              </a:rPr>
              <a:t>Podpora </a:t>
            </a:r>
            <a:r>
              <a:rPr lang="en-US" sz="1600" kern="0" dirty="0" smtClean="0">
                <a:solidFill>
                  <a:srgbClr val="000000"/>
                </a:solidFill>
              </a:rPr>
              <a:t>Unicode</a:t>
            </a:r>
            <a:endParaRPr lang="cs-CZ" sz="1600" kern="0" dirty="0" smtClean="0">
              <a:solidFill>
                <a:srgbClr val="000000"/>
              </a:solidFill>
            </a:endParaRPr>
          </a:p>
          <a:p>
            <a:pPr marL="431800" lvl="0" indent="-323850" defTabSz="449263" eaLnBrk="1" hangingPunct="1">
              <a:lnSpc>
                <a:spcPct val="67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  <a:defRPr/>
            </a:pPr>
            <a:r>
              <a:rPr lang="en-US" sz="1600" kern="0" dirty="0" smtClean="0">
                <a:solidFill>
                  <a:srgbClr val="000000"/>
                </a:solidFill>
              </a:rPr>
              <a:t>Hard links, Symbolic Links</a:t>
            </a:r>
          </a:p>
          <a:p>
            <a:pPr marL="431800" lvl="0" indent="-323850" defTabSz="449263" eaLnBrk="1" hangingPunct="1">
              <a:lnSpc>
                <a:spcPct val="67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  <a:defRPr/>
            </a:pPr>
            <a:r>
              <a:rPr lang="en-US" sz="1600" kern="0" dirty="0" smtClean="0">
                <a:solidFill>
                  <a:srgbClr val="000000"/>
                </a:solidFill>
              </a:rPr>
              <a:t>Directory Junctions </a:t>
            </a:r>
          </a:p>
          <a:p>
            <a:pPr marL="431800" lvl="0" indent="-323850" defTabSz="449263" eaLnBrk="1" hangingPunct="1">
              <a:lnSpc>
                <a:spcPct val="67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  <a:defRPr/>
            </a:pPr>
            <a:r>
              <a:rPr lang="cs-CZ" sz="1600" kern="0" dirty="0" smtClean="0">
                <a:solidFill>
                  <a:srgbClr val="000000"/>
                </a:solidFill>
              </a:rPr>
              <a:t>Komprese,</a:t>
            </a:r>
            <a:r>
              <a:rPr lang="en-US" sz="1600" kern="0" dirty="0" smtClean="0">
                <a:solidFill>
                  <a:srgbClr val="000000"/>
                </a:solidFill>
              </a:rPr>
              <a:t> and sparse files</a:t>
            </a:r>
          </a:p>
          <a:p>
            <a:pPr marL="431800" lvl="0" indent="-323850" defTabSz="449263" eaLnBrk="1" hangingPunct="1">
              <a:lnSpc>
                <a:spcPct val="67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  <a:defRPr/>
            </a:pPr>
            <a:r>
              <a:rPr lang="en-US" sz="1600" kern="0" dirty="0" smtClean="0">
                <a:solidFill>
                  <a:srgbClr val="000000"/>
                </a:solidFill>
              </a:rPr>
              <a:t>VSC – volume shadow copies</a:t>
            </a:r>
          </a:p>
          <a:p>
            <a:pPr marL="431800" lvl="0" indent="-323850" defTabSz="449263" eaLnBrk="1" hangingPunct="1">
              <a:lnSpc>
                <a:spcPct val="67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  <a:defRPr/>
            </a:pPr>
            <a:r>
              <a:rPr lang="en-US" sz="1600" kern="0" dirty="0" smtClean="0">
                <a:solidFill>
                  <a:srgbClr val="000000"/>
                </a:solidFill>
              </a:rPr>
              <a:t>Hierarchical Storage Management (HSM)</a:t>
            </a:r>
          </a:p>
          <a:p>
            <a:pPr marL="431800" lvl="0" indent="-323850" defTabSz="449263" eaLnBrk="1" hangingPunct="1">
              <a:lnSpc>
                <a:spcPct val="67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  <a:defRPr/>
            </a:pPr>
            <a:r>
              <a:rPr lang="en-US" sz="1600" kern="0" dirty="0" smtClean="0">
                <a:solidFill>
                  <a:srgbClr val="000000"/>
                </a:solidFill>
              </a:rPr>
              <a:t>Single Instance Storage (SIS)</a:t>
            </a:r>
          </a:p>
          <a:p>
            <a:pPr marL="431800" lvl="0" indent="-323850" defTabSz="449263" eaLnBrk="1" hangingPunct="1">
              <a:lnSpc>
                <a:spcPct val="67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  <a:defRPr/>
            </a:pPr>
            <a:r>
              <a:rPr lang="en-US" sz="1600" kern="0" dirty="0" smtClean="0">
                <a:solidFill>
                  <a:srgbClr val="000000"/>
                </a:solidFill>
              </a:rPr>
              <a:t>Change logging </a:t>
            </a:r>
          </a:p>
          <a:p>
            <a:pPr marL="431800" lvl="0" indent="-323850" defTabSz="449263" eaLnBrk="1" hangingPunct="1">
              <a:lnSpc>
                <a:spcPct val="67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  <a:defRPr/>
            </a:pPr>
            <a:r>
              <a:rPr lang="cs-CZ" sz="1600" kern="0" dirty="0" smtClean="0">
                <a:solidFill>
                  <a:srgbClr val="000000"/>
                </a:solidFill>
              </a:rPr>
              <a:t>Uživatelské kvóty (per volume)</a:t>
            </a:r>
            <a:r>
              <a:rPr lang="en-US" sz="1600" kern="0" dirty="0" smtClean="0">
                <a:solidFill>
                  <a:srgbClr val="000000"/>
                </a:solidFill>
              </a:rPr>
              <a:t> </a:t>
            </a:r>
            <a:endParaRPr lang="cs-CZ" sz="1600" kern="0" dirty="0" smtClean="0">
              <a:solidFill>
                <a:srgbClr val="000000"/>
              </a:solidFill>
            </a:endParaRPr>
          </a:p>
          <a:p>
            <a:pPr marL="431800" lvl="0" indent="-323850" defTabSz="449263" eaLnBrk="1" hangingPunct="1">
              <a:lnSpc>
                <a:spcPct val="67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  <a:defRPr/>
            </a:pPr>
            <a:r>
              <a:rPr lang="en-US" sz="1600" kern="0" dirty="0" smtClean="0">
                <a:solidFill>
                  <a:srgbClr val="000000"/>
                </a:solidFill>
              </a:rPr>
              <a:t>Link tracking </a:t>
            </a:r>
          </a:p>
          <a:p>
            <a:pPr marL="431800" lvl="0" indent="-323850" defTabSz="449263" eaLnBrk="1" hangingPunct="1">
              <a:lnSpc>
                <a:spcPct val="67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  <a:defRPr/>
            </a:pPr>
            <a:r>
              <a:rPr lang="en-US" sz="1600" kern="0" dirty="0" smtClean="0">
                <a:solidFill>
                  <a:srgbClr val="000000"/>
                </a:solidFill>
              </a:rPr>
              <a:t>Encryption </a:t>
            </a:r>
          </a:p>
          <a:p>
            <a:pPr marL="431800" lvl="0" indent="-323850" defTabSz="449263" eaLnBrk="1" hangingPunct="1">
              <a:lnSpc>
                <a:spcPct val="67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  <a:defRPr/>
            </a:pPr>
            <a:r>
              <a:rPr lang="en-US" sz="1600" kern="0" dirty="0" smtClean="0">
                <a:solidFill>
                  <a:srgbClr val="000000"/>
                </a:solidFill>
              </a:rPr>
              <a:t>POSIX support </a:t>
            </a:r>
          </a:p>
          <a:p>
            <a:pPr marL="431800" lvl="0" indent="-323850" defTabSz="449263" eaLnBrk="1" hangingPunct="1">
              <a:lnSpc>
                <a:spcPct val="67000"/>
              </a:lnSpc>
              <a:spcBef>
                <a:spcPts val="1425"/>
              </a:spcBef>
              <a:buClr>
                <a:srgbClr val="000000"/>
              </a:buClr>
              <a:buSzPct val="45000"/>
              <a:buFont typeface="StarSymbol" charset="0"/>
              <a:buChar char="●"/>
              <a:defRPr/>
            </a:pPr>
            <a:r>
              <a:rPr lang="en-US" sz="1600" kern="0" dirty="0" smtClean="0">
                <a:solidFill>
                  <a:srgbClr val="000000"/>
                </a:solidFill>
              </a:rPr>
              <a:t>Defragmentation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/>
              <a:t>N</a:t>
            </a:r>
            <a:r>
              <a:rPr lang="cs-CZ" sz="2800" dirty="0" err="1" smtClean="0"/>
              <a:t>ástroje</a:t>
            </a:r>
            <a:r>
              <a:rPr lang="cs-CZ" sz="2800" dirty="0" smtClean="0"/>
              <a:t> pro práci s FS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25405" y="993755"/>
            <a:ext cx="9755220" cy="504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>
              <a:lnSpc>
                <a:spcPct val="90000"/>
              </a:lnSpc>
            </a:pPr>
            <a:r>
              <a:rPr lang="cs-CZ" sz="2400" b="1" dirty="0" smtClean="0"/>
              <a:t>Nástroje pro práci se soubory:</a:t>
            </a:r>
          </a:p>
          <a:p>
            <a:pPr eaLnBrk="1">
              <a:lnSpc>
                <a:spcPct val="90000"/>
              </a:lnSpc>
            </a:pPr>
            <a:r>
              <a:rPr lang="en-US" sz="2400" dirty="0" err="1" smtClean="0"/>
              <a:t>Nastaven</a:t>
            </a:r>
            <a:r>
              <a:rPr lang="cs-CZ" sz="2400" dirty="0" smtClean="0"/>
              <a:t>í atributů: </a:t>
            </a:r>
            <a:r>
              <a:rPr lang="cs-CZ" sz="2400" dirty="0" err="1" smtClean="0"/>
              <a:t>attrib.exe</a:t>
            </a:r>
            <a:endParaRPr lang="en-US" sz="2400" dirty="0" smtClean="0"/>
          </a:p>
          <a:p>
            <a:pPr eaLnBrk="1">
              <a:lnSpc>
                <a:spcPct val="90000"/>
              </a:lnSpc>
            </a:pPr>
            <a:r>
              <a:rPr lang="cs-CZ" sz="2400" dirty="0" smtClean="0"/>
              <a:t>Správa svazků: </a:t>
            </a:r>
            <a:r>
              <a:rPr lang="cs-CZ" sz="2400" dirty="0" err="1" smtClean="0"/>
              <a:t>Diskmgmt.msc</a:t>
            </a:r>
            <a:endParaRPr lang="cs-CZ" sz="2400" dirty="0" smtClean="0"/>
          </a:p>
          <a:p>
            <a:pPr eaLnBrk="1">
              <a:lnSpc>
                <a:spcPct val="90000"/>
              </a:lnSpc>
            </a:pPr>
            <a:r>
              <a:rPr lang="cs-CZ" sz="2400" dirty="0" smtClean="0"/>
              <a:t>Kontrola svazků: </a:t>
            </a:r>
            <a:r>
              <a:rPr lang="cs-CZ" sz="2400" dirty="0" err="1" smtClean="0"/>
              <a:t>Chkdsk.exe</a:t>
            </a:r>
            <a:endParaRPr lang="cs-CZ" sz="2400" dirty="0" smtClean="0"/>
          </a:p>
          <a:p>
            <a:pPr eaLnBrk="1">
              <a:lnSpc>
                <a:spcPct val="90000"/>
              </a:lnSpc>
            </a:pPr>
            <a:r>
              <a:rPr lang="cs-CZ" sz="2400" dirty="0" smtClean="0"/>
              <a:t>Ladění NTFS: </a:t>
            </a:r>
            <a:r>
              <a:rPr lang="cs-CZ" sz="2400" dirty="0" err="1" smtClean="0"/>
              <a:t>Fsutil.exe</a:t>
            </a:r>
            <a:endParaRPr lang="cs-CZ" sz="2400" dirty="0" smtClean="0"/>
          </a:p>
          <a:p>
            <a:pPr eaLnBrk="1">
              <a:lnSpc>
                <a:spcPct val="90000"/>
              </a:lnSpc>
            </a:pPr>
            <a:r>
              <a:rPr lang="cs-CZ" sz="2400" dirty="0" smtClean="0"/>
              <a:t>Práva: </a:t>
            </a:r>
            <a:r>
              <a:rPr lang="cs-CZ" sz="2400" dirty="0" err="1" smtClean="0"/>
              <a:t>explorer</a:t>
            </a:r>
            <a:r>
              <a:rPr lang="cs-CZ" sz="2400" dirty="0" smtClean="0"/>
              <a:t>, </a:t>
            </a:r>
            <a:r>
              <a:rPr lang="cs-CZ" sz="2400" dirty="0" err="1" smtClean="0"/>
              <a:t>cacls.exe</a:t>
            </a:r>
            <a:endParaRPr lang="cs-CZ" sz="2400" dirty="0" smtClean="0"/>
          </a:p>
          <a:p>
            <a:pPr eaLnBrk="1">
              <a:lnSpc>
                <a:spcPct val="90000"/>
              </a:lnSpc>
            </a:pPr>
            <a:r>
              <a:rPr lang="cs-CZ" sz="2400" dirty="0" smtClean="0"/>
              <a:t>Šifrování:</a:t>
            </a:r>
            <a:r>
              <a:rPr lang="cs-CZ" sz="2400" dirty="0" err="1" smtClean="0"/>
              <a:t>Cipher.exe</a:t>
            </a:r>
            <a:endParaRPr lang="en-US" sz="2400" dirty="0" smtClean="0"/>
          </a:p>
          <a:p>
            <a:pPr eaLnBrk="1">
              <a:lnSpc>
                <a:spcPct val="90000"/>
              </a:lnSpc>
            </a:pPr>
            <a:r>
              <a:rPr lang="en-US" sz="2400" dirty="0" err="1" smtClean="0"/>
              <a:t>Komprese</a:t>
            </a:r>
            <a:r>
              <a:rPr lang="en-US" sz="2400" dirty="0" smtClean="0"/>
              <a:t>: Compact.exe</a:t>
            </a:r>
            <a:endParaRPr lang="cs-CZ" sz="2400" dirty="0" smtClean="0"/>
          </a:p>
          <a:p>
            <a:pPr eaLnBrk="1">
              <a:lnSpc>
                <a:spcPct val="90000"/>
              </a:lnSpc>
            </a:pPr>
            <a:r>
              <a:rPr lang="cs-CZ" sz="2400" dirty="0" err="1" smtClean="0"/>
              <a:t>Defragmentace</a:t>
            </a:r>
            <a:r>
              <a:rPr lang="cs-CZ" sz="2400" dirty="0" smtClean="0"/>
              <a:t>: </a:t>
            </a:r>
            <a:r>
              <a:rPr lang="cs-CZ" sz="2400" dirty="0" err="1" smtClean="0"/>
              <a:t>Defrag.exe</a:t>
            </a:r>
            <a:r>
              <a:rPr lang="cs-CZ" sz="2400" dirty="0" smtClean="0"/>
              <a:t>, </a:t>
            </a:r>
            <a:r>
              <a:rPr lang="cs-CZ" sz="2400" dirty="0" err="1" smtClean="0"/>
              <a:t>Dfrg.msc</a:t>
            </a:r>
            <a:endParaRPr lang="en-US" sz="2400" dirty="0" smtClean="0"/>
          </a:p>
          <a:p>
            <a:pPr eaLnBrk="1">
              <a:lnSpc>
                <a:spcPct val="90000"/>
              </a:lnSpc>
            </a:pPr>
            <a:r>
              <a:rPr lang="cs-CZ" sz="2400" dirty="0" smtClean="0"/>
              <a:t>Další nástroje:</a:t>
            </a:r>
          </a:p>
          <a:p>
            <a:pPr lvl="1" eaLnBrk="1">
              <a:lnSpc>
                <a:spcPct val="90000"/>
              </a:lnSpc>
            </a:pPr>
            <a:r>
              <a:rPr lang="cs-CZ" sz="2400" dirty="0" err="1" smtClean="0"/>
              <a:t>ResKit</a:t>
            </a:r>
            <a:endParaRPr lang="cs-CZ" sz="2400" dirty="0" smtClean="0"/>
          </a:p>
          <a:p>
            <a:pPr lvl="1" eaLnBrk="1">
              <a:lnSpc>
                <a:spcPct val="90000"/>
              </a:lnSpc>
            </a:pPr>
            <a:r>
              <a:rPr lang="cs-CZ" sz="2400" dirty="0" err="1" smtClean="0"/>
              <a:t>Sysinternals</a:t>
            </a:r>
            <a:r>
              <a:rPr lang="cs-CZ" sz="2400" dirty="0" smtClean="0"/>
              <a:t> (nyní MS </a:t>
            </a:r>
            <a:r>
              <a:rPr lang="cs-CZ" sz="2400" dirty="0" smtClean="0">
                <a:hlinkClick r:id="rId2"/>
              </a:rPr>
              <a:t>http://www.</a:t>
            </a:r>
            <a:r>
              <a:rPr lang="cs-CZ" sz="2400" dirty="0" err="1" smtClean="0">
                <a:hlinkClick r:id="rId2"/>
              </a:rPr>
              <a:t>microsoft.com</a:t>
            </a:r>
            <a:r>
              <a:rPr lang="cs-CZ" sz="2400" dirty="0" smtClean="0">
                <a:hlinkClick r:id="rId2"/>
              </a:rPr>
              <a:t>/</a:t>
            </a:r>
            <a:r>
              <a:rPr lang="cs-CZ" sz="2400" dirty="0" err="1" smtClean="0">
                <a:hlinkClick r:id="rId2"/>
              </a:rPr>
              <a:t>technet</a:t>
            </a:r>
            <a:r>
              <a:rPr lang="cs-CZ" sz="2400" dirty="0" smtClean="0">
                <a:hlinkClick r:id="rId2"/>
              </a:rPr>
              <a:t>/</a:t>
            </a:r>
            <a:r>
              <a:rPr lang="cs-CZ" sz="2400" dirty="0" err="1" smtClean="0">
                <a:hlinkClick r:id="rId2"/>
              </a:rPr>
              <a:t>sysinternals</a:t>
            </a:r>
            <a:r>
              <a:rPr lang="cs-CZ" sz="2400" dirty="0" smtClean="0">
                <a:hlinkClick r:id="rId2"/>
              </a:rPr>
              <a:t>/default.</a:t>
            </a:r>
            <a:r>
              <a:rPr lang="cs-CZ" sz="2400" dirty="0" err="1" smtClean="0">
                <a:hlinkClick r:id="rId2"/>
              </a:rPr>
              <a:t>mspx</a:t>
            </a:r>
            <a:r>
              <a:rPr lang="cs-CZ" sz="2400" dirty="0" smtClean="0"/>
              <a:t>) – </a:t>
            </a:r>
            <a:r>
              <a:rPr lang="cs-CZ" sz="2400" dirty="0" err="1" smtClean="0"/>
              <a:t>junction</a:t>
            </a:r>
            <a:r>
              <a:rPr lang="cs-CZ" sz="2400" dirty="0" smtClean="0"/>
              <a:t>, </a:t>
            </a:r>
            <a:r>
              <a:rPr lang="cs-CZ" sz="2400" dirty="0" err="1" smtClean="0"/>
              <a:t>movefile</a:t>
            </a:r>
            <a:r>
              <a:rPr lang="cs-CZ" sz="2400" dirty="0" smtClean="0"/>
              <a:t>, </a:t>
            </a:r>
            <a:r>
              <a:rPr lang="cs-CZ" sz="2400" dirty="0" err="1" smtClean="0"/>
              <a:t>ntfsinfo</a:t>
            </a:r>
            <a:r>
              <a:rPr lang="cs-CZ" sz="2400" dirty="0" smtClean="0"/>
              <a:t>, </a:t>
            </a:r>
            <a:r>
              <a:rPr lang="cs-CZ" sz="2400" dirty="0" err="1" smtClean="0"/>
              <a:t>pagedefrag</a:t>
            </a:r>
            <a:r>
              <a:rPr lang="cs-CZ" sz="2400" dirty="0" smtClean="0"/>
              <a:t>, </a:t>
            </a:r>
            <a:r>
              <a:rPr lang="cs-CZ" sz="2400" dirty="0" err="1" smtClean="0"/>
              <a:t>streams</a:t>
            </a:r>
            <a:r>
              <a:rPr lang="cs-CZ" sz="2400" dirty="0" smtClean="0"/>
              <a:t> ,</a:t>
            </a:r>
            <a:r>
              <a:rPr lang="cs-CZ" sz="2400" dirty="0" err="1" smtClean="0"/>
              <a:t>subinacl</a:t>
            </a:r>
            <a:endParaRPr lang="cs-CZ" sz="2400" dirty="0" smtClean="0"/>
          </a:p>
          <a:p>
            <a:pPr marL="285750" indent="-188913" eaLnBrk="1">
              <a:lnSpc>
                <a:spcPct val="80000"/>
              </a:lnSpc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6278" name="Picture 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027" y="1679928"/>
            <a:ext cx="3853739" cy="5123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6279" name="Picture 5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0052" y="3527849"/>
            <a:ext cx="4032250" cy="3013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6280" name="Picture 5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089" y="1679928"/>
            <a:ext cx="3853739" cy="5123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6281" name="Picture 5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00131" y="1931918"/>
            <a:ext cx="5785859" cy="492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6282" name="Picture 5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6177" y="1847921"/>
            <a:ext cx="5785859" cy="492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6283" name="Picture 5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28219" y="1847921"/>
            <a:ext cx="5785859" cy="492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6284" name="Picture 6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32250" y="1763925"/>
            <a:ext cx="5785859" cy="492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ovéPole 11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err="1" smtClean="0"/>
              <a:t>Atributy</a:t>
            </a:r>
            <a:r>
              <a:rPr lang="en-US" sz="2800" dirty="0" smtClean="0"/>
              <a:t> </a:t>
            </a:r>
            <a:r>
              <a:rPr lang="en-US" sz="2800" dirty="0" err="1" smtClean="0"/>
              <a:t>souboru</a:t>
            </a:r>
            <a:r>
              <a:rPr lang="en-US" sz="2800" dirty="0" smtClean="0"/>
              <a:t> / </a:t>
            </a:r>
            <a:r>
              <a:rPr lang="en-US" sz="2800" dirty="0" err="1" smtClean="0"/>
              <a:t>adres</a:t>
            </a:r>
            <a:r>
              <a:rPr lang="cs-CZ" sz="2800" dirty="0" err="1" smtClean="0"/>
              <a:t>áře</a:t>
            </a:r>
            <a:endParaRPr lang="cs-CZ" sz="28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325404" y="993755"/>
            <a:ext cx="9429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Atributy</a:t>
            </a:r>
            <a:r>
              <a:rPr lang="en-US" dirty="0" smtClean="0"/>
              <a:t>/ACLs</a:t>
            </a:r>
            <a:r>
              <a:rPr lang="cs-CZ" dirty="0" smtClean="0"/>
              <a:t> souboru na NTFS (</a:t>
            </a:r>
            <a:r>
              <a:rPr lang="cs-CZ" dirty="0" err="1" smtClean="0"/>
              <a:t>explorer</a:t>
            </a:r>
            <a:r>
              <a:rPr lang="cs-CZ" dirty="0" smtClean="0"/>
              <a:t>, </a:t>
            </a:r>
            <a:r>
              <a:rPr lang="cs-CZ" dirty="0" err="1" smtClean="0"/>
              <a:t>cacls.exe</a:t>
            </a:r>
            <a:r>
              <a:rPr lang="cs-CZ" dirty="0" smtClean="0"/>
              <a:t>, </a:t>
            </a:r>
            <a:r>
              <a:rPr lang="cs-CZ" dirty="0" err="1" smtClean="0"/>
              <a:t>attribe.exe</a:t>
            </a:r>
            <a:r>
              <a:rPr lang="en-US" dirty="0" smtClean="0"/>
              <a:t>, compact.exe, cipher.exe</a:t>
            </a:r>
            <a:r>
              <a:rPr lang="cs-CZ" dirty="0" smtClean="0"/>
              <a:t>)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6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6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6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6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6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6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6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6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6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6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6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6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6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6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825469" y="136499"/>
            <a:ext cx="9255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smtClean="0"/>
              <a:t>Disk Management</a:t>
            </a:r>
            <a:endParaRPr lang="cs-CZ" sz="28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5404" y="993755"/>
            <a:ext cx="9501254" cy="5857916"/>
          </a:xfrm>
          <a:prstGeom prst="rect">
            <a:avLst/>
          </a:prstGeom>
        </p:spPr>
        <p:txBody>
          <a:bodyPr/>
          <a:lstStyle/>
          <a:p>
            <a:pPr marL="431800" marR="0" lvl="0" indent="-323850" algn="l" defTabSz="449263" rtl="0" eaLnBrk="1" fontAlgn="base" latinLnBrk="0" hangingPunct="1">
              <a:lnSpc>
                <a:spcPct val="93000"/>
              </a:lnSpc>
              <a:spcBef>
                <a:spcPts val="1425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buChar char="●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325405" y="993755"/>
            <a:ext cx="975522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88913" eaLnBrk="1">
              <a:lnSpc>
                <a:spcPct val="80000"/>
              </a:lnSpc>
            </a:pPr>
            <a:r>
              <a:rPr lang="cs-CZ" sz="2400" b="1" dirty="0" smtClean="0"/>
              <a:t>Nástroje pro práci s FS:</a:t>
            </a:r>
            <a:br>
              <a:rPr lang="cs-CZ" sz="2400" b="1" dirty="0" smtClean="0"/>
            </a:br>
            <a:endParaRPr lang="cs-CZ" sz="2400" b="1" dirty="0" smtClean="0"/>
          </a:p>
          <a:p>
            <a:pPr marL="285750" indent="-188913" eaLnBrk="1">
              <a:lnSpc>
                <a:spcPct val="80000"/>
              </a:lnSpc>
              <a:buFont typeface="Arial" pitchFamily="34" charset="0"/>
              <a:buChar char="•"/>
            </a:pPr>
            <a:r>
              <a:rPr lang="cs-CZ" sz="2400" dirty="0" err="1" smtClean="0"/>
              <a:t>Diskmgmt.msc</a:t>
            </a:r>
            <a:endParaRPr lang="cs-CZ" sz="2400" dirty="0" smtClean="0"/>
          </a:p>
          <a:p>
            <a:pPr marL="285750" indent="-188913" eaLnBrk="1">
              <a:lnSpc>
                <a:spcPct val="80000"/>
              </a:lnSpc>
            </a:pPr>
            <a:endParaRPr lang="en-US" sz="24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56" y="1993887"/>
            <a:ext cx="9215502" cy="4929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blona_P2003">
  <a:themeElements>
    <a:clrScheme name="UO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UOS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O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O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O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O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O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O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O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Sablona_P2003</Template>
  <TotalTime>355</TotalTime>
  <Words>612</Words>
  <Application>Microsoft Office PowerPoint</Application>
  <PresentationFormat>Vlastní</PresentationFormat>
  <Paragraphs>143</Paragraphs>
  <Slides>22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22</vt:i4>
      </vt:variant>
    </vt:vector>
  </HeadingPairs>
  <TitlesOfParts>
    <vt:vector size="23" baseType="lpstr">
      <vt:lpstr>Sablona_P2003</vt:lpstr>
      <vt:lpstr>Snímek 1</vt:lpstr>
      <vt:lpstr>Snímek 2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Snímek 13</vt:lpstr>
      <vt:lpstr>Snímek 14</vt:lpstr>
      <vt:lpstr>Snímek 15</vt:lpstr>
      <vt:lpstr>Snímek 16</vt:lpstr>
      <vt:lpstr>Snímek 17</vt:lpstr>
      <vt:lpstr>Snímek 18</vt:lpstr>
      <vt:lpstr>Snímek 19</vt:lpstr>
      <vt:lpstr>Snímek 20</vt:lpstr>
      <vt:lpstr>Snímek 21</vt:lpstr>
      <vt:lpstr>Orientace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Miroslav Pragl</dc:creator>
  <cp:lastModifiedBy>Miroslav Pragl</cp:lastModifiedBy>
  <cp:revision>106</cp:revision>
  <dcterms:created xsi:type="dcterms:W3CDTF">2009-10-19T12:32:08Z</dcterms:created>
  <dcterms:modified xsi:type="dcterms:W3CDTF">2009-10-22T14:24:25Z</dcterms:modified>
</cp:coreProperties>
</file>