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Lst>
  <p:notesMasterIdLst>
    <p:notesMasterId r:id="rId23"/>
  </p:notesMasterIdLst>
  <p:handoutMasterIdLst>
    <p:handoutMasterId r:id="rId24"/>
  </p:handoutMasterIdLst>
  <p:sldIdLst>
    <p:sldId id="256" r:id="rId2"/>
    <p:sldId id="257" r:id="rId3"/>
    <p:sldId id="279" r:id="rId4"/>
    <p:sldId id="280" r:id="rId5"/>
    <p:sldId id="281" r:id="rId6"/>
    <p:sldId id="282" r:id="rId7"/>
    <p:sldId id="284" r:id="rId8"/>
    <p:sldId id="285" r:id="rId9"/>
    <p:sldId id="286" r:id="rId10"/>
    <p:sldId id="287" r:id="rId11"/>
    <p:sldId id="288" r:id="rId12"/>
    <p:sldId id="289" r:id="rId13"/>
    <p:sldId id="290" r:id="rId14"/>
    <p:sldId id="291" r:id="rId15"/>
    <p:sldId id="292" r:id="rId16"/>
    <p:sldId id="293" r:id="rId17"/>
    <p:sldId id="294" r:id="rId18"/>
    <p:sldId id="295" r:id="rId19"/>
    <p:sldId id="296" r:id="rId20"/>
    <p:sldId id="297" r:id="rId21"/>
    <p:sldId id="278" r:id="rId22"/>
  </p:sldIdLst>
  <p:sldSz cx="10080625" cy="7559675"/>
  <p:notesSz cx="7086600" cy="10210800"/>
  <p:defaultTextStyle>
    <a:defPPr>
      <a:defRPr lang="en-GB"/>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CC0000"/>
    <a:srgbClr val="FF0000"/>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578" autoAdjust="0"/>
  </p:normalViewPr>
  <p:slideViewPr>
    <p:cSldViewPr>
      <p:cViewPr varScale="1">
        <p:scale>
          <a:sx n="95" d="100"/>
          <a:sy n="95" d="100"/>
        </p:scale>
        <p:origin x="-1188" y="-96"/>
      </p:cViewPr>
      <p:guideLst>
        <p:guide orient="horz" pos="2381"/>
        <p:guide pos="317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3070225" cy="512763"/>
          </a:xfrm>
          <a:prstGeom prst="rect">
            <a:avLst/>
          </a:prstGeom>
          <a:noFill/>
          <a:ln w="9525">
            <a:noFill/>
            <a:miter lim="800000"/>
            <a:headEnd/>
            <a:tailEnd/>
          </a:ln>
          <a:effectLst/>
        </p:spPr>
        <p:txBody>
          <a:bodyPr vert="horz" wrap="square" lIns="91203" tIns="45602" rIns="91203" bIns="45602" numCol="1" anchor="t" anchorCtr="0" compatLnSpc="1">
            <a:prstTxWarp prst="textNoShape">
              <a:avLst/>
            </a:prstTxWarp>
          </a:bodyPr>
          <a:lstStyle>
            <a:lvl1pPr defTabSz="911225">
              <a:defRPr sz="1300" smtClean="0">
                <a:solidFill>
                  <a:schemeClr val="tx1"/>
                </a:solidFill>
                <a:latin typeface="Times New Roman" pitchFamily="18" charset="0"/>
              </a:defRPr>
            </a:lvl1pPr>
          </a:lstStyle>
          <a:p>
            <a:pPr>
              <a:defRPr/>
            </a:pPr>
            <a:endParaRPr lang="cs-CZ"/>
          </a:p>
        </p:txBody>
      </p:sp>
      <p:sp>
        <p:nvSpPr>
          <p:cNvPr id="18435" name="Rectangle 3"/>
          <p:cNvSpPr>
            <a:spLocks noGrp="1" noChangeArrowheads="1"/>
          </p:cNvSpPr>
          <p:nvPr>
            <p:ph type="dt" sz="quarter" idx="1"/>
          </p:nvPr>
        </p:nvSpPr>
        <p:spPr bwMode="auto">
          <a:xfrm>
            <a:off x="4013200" y="0"/>
            <a:ext cx="3071813" cy="512763"/>
          </a:xfrm>
          <a:prstGeom prst="rect">
            <a:avLst/>
          </a:prstGeom>
          <a:noFill/>
          <a:ln w="9525">
            <a:noFill/>
            <a:miter lim="800000"/>
            <a:headEnd/>
            <a:tailEnd/>
          </a:ln>
          <a:effectLst/>
        </p:spPr>
        <p:txBody>
          <a:bodyPr vert="horz" wrap="square" lIns="91203" tIns="45602" rIns="91203" bIns="45602" numCol="1" anchor="t" anchorCtr="0" compatLnSpc="1">
            <a:prstTxWarp prst="textNoShape">
              <a:avLst/>
            </a:prstTxWarp>
          </a:bodyPr>
          <a:lstStyle>
            <a:lvl1pPr algn="r" defTabSz="911225">
              <a:defRPr sz="1300" smtClean="0">
                <a:solidFill>
                  <a:schemeClr val="tx1"/>
                </a:solidFill>
                <a:latin typeface="Times New Roman" pitchFamily="18" charset="0"/>
              </a:defRPr>
            </a:lvl1pPr>
          </a:lstStyle>
          <a:p>
            <a:pPr>
              <a:defRPr/>
            </a:pPr>
            <a:endParaRPr lang="cs-CZ"/>
          </a:p>
        </p:txBody>
      </p:sp>
      <p:sp>
        <p:nvSpPr>
          <p:cNvPr id="18436" name="Rectangle 4"/>
          <p:cNvSpPr>
            <a:spLocks noGrp="1" noChangeArrowheads="1"/>
          </p:cNvSpPr>
          <p:nvPr>
            <p:ph type="ftr" sz="quarter" idx="2"/>
          </p:nvPr>
        </p:nvSpPr>
        <p:spPr bwMode="auto">
          <a:xfrm>
            <a:off x="0" y="9698038"/>
            <a:ext cx="3070225" cy="511175"/>
          </a:xfrm>
          <a:prstGeom prst="rect">
            <a:avLst/>
          </a:prstGeom>
          <a:noFill/>
          <a:ln w="9525">
            <a:noFill/>
            <a:miter lim="800000"/>
            <a:headEnd/>
            <a:tailEnd/>
          </a:ln>
          <a:effectLst/>
        </p:spPr>
        <p:txBody>
          <a:bodyPr vert="horz" wrap="square" lIns="91203" tIns="45602" rIns="91203" bIns="45602" numCol="1" anchor="b" anchorCtr="0" compatLnSpc="1">
            <a:prstTxWarp prst="textNoShape">
              <a:avLst/>
            </a:prstTxWarp>
          </a:bodyPr>
          <a:lstStyle>
            <a:lvl1pPr defTabSz="911225">
              <a:defRPr sz="1300" smtClean="0">
                <a:solidFill>
                  <a:schemeClr val="tx1"/>
                </a:solidFill>
                <a:latin typeface="Times New Roman" pitchFamily="18" charset="0"/>
              </a:defRPr>
            </a:lvl1pPr>
          </a:lstStyle>
          <a:p>
            <a:pPr>
              <a:defRPr/>
            </a:pPr>
            <a:endParaRPr lang="cs-CZ"/>
          </a:p>
        </p:txBody>
      </p:sp>
      <p:sp>
        <p:nvSpPr>
          <p:cNvPr id="18437" name="Rectangle 5"/>
          <p:cNvSpPr>
            <a:spLocks noGrp="1" noChangeArrowheads="1"/>
          </p:cNvSpPr>
          <p:nvPr>
            <p:ph type="sldNum" sz="quarter" idx="3"/>
          </p:nvPr>
        </p:nvSpPr>
        <p:spPr bwMode="auto">
          <a:xfrm>
            <a:off x="4013200" y="9698038"/>
            <a:ext cx="3071813" cy="511175"/>
          </a:xfrm>
          <a:prstGeom prst="rect">
            <a:avLst/>
          </a:prstGeom>
          <a:noFill/>
          <a:ln w="9525">
            <a:noFill/>
            <a:miter lim="800000"/>
            <a:headEnd/>
            <a:tailEnd/>
          </a:ln>
          <a:effectLst/>
        </p:spPr>
        <p:txBody>
          <a:bodyPr vert="horz" wrap="square" lIns="91203" tIns="45602" rIns="91203" bIns="45602" numCol="1" anchor="b" anchorCtr="0" compatLnSpc="1">
            <a:prstTxWarp prst="textNoShape">
              <a:avLst/>
            </a:prstTxWarp>
          </a:bodyPr>
          <a:lstStyle>
            <a:lvl1pPr algn="r" defTabSz="911225">
              <a:defRPr sz="1300" smtClean="0">
                <a:solidFill>
                  <a:schemeClr val="tx1"/>
                </a:solidFill>
                <a:latin typeface="Times New Roman" pitchFamily="18" charset="0"/>
              </a:defRPr>
            </a:lvl1pPr>
          </a:lstStyle>
          <a:p>
            <a:pPr>
              <a:defRPr/>
            </a:pPr>
            <a:fld id="{8448827D-E65F-4F48-BF94-88E076653206}" type="slidenum">
              <a:rPr lang="cs-CZ"/>
              <a:pPr>
                <a:defRPr/>
              </a:pPr>
              <a:t>‹#›</a:t>
            </a:fld>
            <a:endParaRPr lang="cs-CZ"/>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1"/>
          <p:cNvSpPr>
            <a:spLocks noGrp="1" noRot="1" noChangeAspect="1" noChangeArrowheads="1" noTextEdit="1"/>
          </p:cNvSpPr>
          <p:nvPr>
            <p:ph type="sldImg"/>
          </p:nvPr>
        </p:nvSpPr>
        <p:spPr bwMode="auto">
          <a:xfrm>
            <a:off x="939800" y="1039813"/>
            <a:ext cx="5013325" cy="3759200"/>
          </a:xfrm>
          <a:prstGeom prst="rect">
            <a:avLst/>
          </a:prstGeom>
          <a:solidFill>
            <a:srgbClr val="FFFFFF"/>
          </a:solidFill>
          <a:ln w="9525">
            <a:solidFill>
              <a:srgbClr val="000000"/>
            </a:solidFill>
            <a:miter lim="800000"/>
            <a:headEnd/>
            <a:tailEnd/>
          </a:ln>
        </p:spPr>
      </p:sp>
      <p:sp>
        <p:nvSpPr>
          <p:cNvPr id="2050" name="Rectangle 2"/>
          <p:cNvSpPr txBox="1">
            <a:spLocks noGrp="1" noChangeArrowheads="1"/>
          </p:cNvSpPr>
          <p:nvPr>
            <p:ph type="body" idx="1"/>
          </p:nvPr>
        </p:nvSpPr>
        <p:spPr bwMode="auto">
          <a:xfrm>
            <a:off x="1068388" y="5164138"/>
            <a:ext cx="4764087" cy="41687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endParaRPr lang="cs-CZ" smtClean="0"/>
          </a:p>
        </p:txBody>
      </p:sp>
      <p:sp>
        <p:nvSpPr>
          <p:cNvPr id="2051" name="Freeform 3"/>
          <p:cNvSpPr>
            <a:spLocks noChangeArrowheads="1"/>
          </p:cNvSpPr>
          <p:nvPr/>
        </p:nvSpPr>
        <p:spPr bwMode="auto">
          <a:xfrm>
            <a:off x="5610225" y="8567738"/>
            <a:ext cx="820738" cy="912812"/>
          </a:xfrm>
          <a:custGeom>
            <a:avLst/>
            <a:gdLst/>
            <a:ahLst/>
            <a:cxnLst>
              <a:cxn ang="0">
                <a:pos x="0" y="2499"/>
              </a:cxn>
              <a:cxn ang="0">
                <a:pos x="2499" y="0"/>
              </a:cxn>
              <a:cxn ang="0">
                <a:pos x="2500" y="2500"/>
              </a:cxn>
              <a:cxn ang="0">
                <a:pos x="0" y="2499"/>
              </a:cxn>
            </a:cxnLst>
            <a:rect l="0" t="0" r="r" b="b"/>
            <a:pathLst>
              <a:path w="2501" h="2501">
                <a:moveTo>
                  <a:pt x="0" y="2499"/>
                </a:moveTo>
                <a:lnTo>
                  <a:pt x="2499" y="0"/>
                </a:lnTo>
                <a:lnTo>
                  <a:pt x="2500" y="2500"/>
                </a:lnTo>
                <a:lnTo>
                  <a:pt x="0" y="2499"/>
                </a:lnTo>
              </a:path>
            </a:pathLst>
          </a:custGeom>
          <a:solidFill>
            <a:srgbClr val="000000"/>
          </a:solidFill>
          <a:ln w="9525">
            <a:noFill/>
            <a:round/>
            <a:headEnd/>
            <a:tailEnd/>
          </a:ln>
        </p:spPr>
        <p:txBody>
          <a:bodyPr wrap="none" anchor="ctr"/>
          <a:lstStyle/>
          <a:p>
            <a:pPr>
              <a:defRPr/>
            </a:pPr>
            <a:endParaRPr lang="cs-CZ" sz="2400">
              <a:solidFill>
                <a:schemeClr val="bg1"/>
              </a:solidFill>
              <a:latin typeface="Times New Roman" pitchFamily="18" charset="0"/>
            </a:endParaRPr>
          </a:p>
        </p:txBody>
      </p:sp>
      <p:pic>
        <p:nvPicPr>
          <p:cNvPr id="45061" name="Picture 4"/>
          <p:cNvPicPr>
            <a:picLocks noChangeAspect="1" noChangeArrowheads="1"/>
          </p:cNvPicPr>
          <p:nvPr/>
        </p:nvPicPr>
        <p:blipFill>
          <a:blip r:embed="rId2"/>
          <a:srcRect/>
          <a:stretch>
            <a:fillRect/>
          </a:stretch>
        </p:blipFill>
        <p:spPr bwMode="auto">
          <a:xfrm>
            <a:off x="5907088" y="8856663"/>
            <a:ext cx="439737" cy="460375"/>
          </a:xfrm>
          <a:prstGeom prst="rect">
            <a:avLst/>
          </a:prstGeom>
          <a:noFill/>
          <a:ln w="9525">
            <a:noFill/>
            <a:miter lim="800000"/>
            <a:headEnd/>
            <a:tailEnd/>
          </a:ln>
        </p:spPr>
      </p:pic>
      <p:sp>
        <p:nvSpPr>
          <p:cNvPr id="2053" name="Text Box 5"/>
          <p:cNvSpPr txBox="1">
            <a:spLocks noChangeArrowheads="1"/>
          </p:cNvSpPr>
          <p:nvPr/>
        </p:nvSpPr>
        <p:spPr bwMode="auto">
          <a:xfrm rot="21000000">
            <a:off x="5948363" y="8997950"/>
            <a:ext cx="266700" cy="282575"/>
          </a:xfrm>
          <a:prstGeom prst="rect">
            <a:avLst/>
          </a:prstGeom>
          <a:noFill/>
          <a:ln w="9525">
            <a:noFill/>
            <a:miter lim="800000"/>
            <a:headEnd/>
            <a:tailEnd/>
          </a:ln>
        </p:spPr>
        <p:txBody>
          <a:bodyPr wrap="none" lIns="0" tIns="0" rIns="0" bIns="0" anchor="ctr" anchorCtr="1">
            <a:spAutoFit/>
          </a:bodyPr>
          <a:lstStyle/>
          <a:p>
            <a:pPr defTabSz="911225" eaLnBrk="1">
              <a:lnSpc>
                <a:spcPct val="94000"/>
              </a:lnSpc>
              <a:buClr>
                <a:srgbClr val="000000"/>
              </a:buClr>
              <a:buSzPct val="45000"/>
              <a:buFont typeface="StarSymbol" charset="0"/>
              <a:buNone/>
              <a:defRPr/>
            </a:pPr>
            <a:fld id="{86A71D78-055D-44B4-9464-7F318B978A7B}" type="slidenum">
              <a:rPr lang="en-GB" sz="1600">
                <a:solidFill>
                  <a:srgbClr val="000000"/>
                </a:solidFill>
                <a:latin typeface="Arial Narrow" pitchFamily="34" charset="0"/>
              </a:rPr>
              <a:pPr defTabSz="911225" eaLnBrk="1">
                <a:lnSpc>
                  <a:spcPct val="94000"/>
                </a:lnSpc>
                <a:buClr>
                  <a:srgbClr val="000000"/>
                </a:buClr>
                <a:buSzPct val="45000"/>
                <a:buFont typeface="StarSymbol" charset="0"/>
                <a:buNone/>
                <a:defRPr/>
              </a:pPr>
              <a:t>‹#›</a:t>
            </a:fld>
            <a:endParaRPr lang="en-GB" sz="1600">
              <a:solidFill>
                <a:srgbClr val="000000"/>
              </a:solidFill>
              <a:latin typeface="Arial Narrow" pitchFamily="34" charset="0"/>
            </a:endParaRPr>
          </a:p>
        </p:txBody>
      </p:sp>
    </p:spTree>
  </p:cSld>
  <p:clrMap bg1="lt1" tx1="dk1" bg2="lt2" tx2="dk2" accent1="accent1" accent2="accent2" accent3="accent3" accent4="accent4" accent5="accent5" accent6="accent6" hlink="hlink" folHlink="folHlink"/>
  <p:notesStyle>
    <a:lvl1pPr algn="l" defTabSz="449263" rtl="0" fontAlgn="base">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fontAlgn="base">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fontAlgn="base">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fontAlgn="base">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fontAlgn="base">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Rectangle 1"/>
          <p:cNvSpPr>
            <a:spLocks noGrp="1" noRot="1" noChangeAspect="1" noChangeArrowheads="1" noTextEdit="1"/>
          </p:cNvSpPr>
          <p:nvPr>
            <p:ph type="sldImg"/>
          </p:nvPr>
        </p:nvSpPr>
        <p:spPr>
          <a:ln/>
        </p:spPr>
      </p:sp>
      <p:sp>
        <p:nvSpPr>
          <p:cNvPr id="46083" name="Rectangle 2"/>
          <p:cNvSpPr txBox="1">
            <a:spLocks noGrp="1" noChangeArrowheads="1"/>
          </p:cNvSpPr>
          <p:nvPr>
            <p:ph type="body" idx="1"/>
          </p:nvPr>
        </p:nvSpPr>
        <p:spPr>
          <a:xfrm>
            <a:off x="1068388" y="5164138"/>
            <a:ext cx="4764087" cy="4170362"/>
          </a:xfrm>
          <a:noFill/>
          <a:ln/>
        </p:spPr>
        <p:txBody>
          <a:bodyPr wrap="none" lIns="91203" tIns="45602" rIns="91203" bIns="45602" anchor="ctr"/>
          <a:lstStyle/>
          <a:p>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014100" y="9698488"/>
            <a:ext cx="3070860" cy="510540"/>
          </a:xfrm>
          <a:prstGeom prst="rect">
            <a:avLst/>
          </a:prstGeom>
          <a:ln/>
        </p:spPr>
        <p:txBody>
          <a:bodyPr lIns="98837" tIns="49419" rIns="98837" bIns="49419"/>
          <a:lstStyle/>
          <a:p>
            <a:fld id="{FABC517A-7FDE-437D-BAE4-99A41EBB25E1}" type="slidenum">
              <a:rPr lang="en-GB"/>
              <a:pPr/>
              <a:t>3</a:t>
            </a:fld>
            <a:endParaRPr lang="en-GB"/>
          </a:p>
        </p:txBody>
      </p:sp>
      <p:sp>
        <p:nvSpPr>
          <p:cNvPr id="481282" name="Rectangle 2"/>
          <p:cNvSpPr>
            <a:spLocks noGrp="1" noRot="1" noChangeAspect="1" noChangeArrowheads="1" noTextEdit="1"/>
          </p:cNvSpPr>
          <p:nvPr>
            <p:ph type="sldImg"/>
          </p:nvPr>
        </p:nvSpPr>
        <p:spPr>
          <a:ln/>
        </p:spPr>
      </p:sp>
      <p:sp>
        <p:nvSpPr>
          <p:cNvPr id="481283" name="Rectangle 3"/>
          <p:cNvSpPr>
            <a:spLocks noGrp="1" noChangeArrowheads="1"/>
          </p:cNvSpPr>
          <p:nvPr>
            <p:ph type="body" idx="1"/>
          </p:nvPr>
        </p:nvSpPr>
        <p:spPr/>
        <p:txBody>
          <a:bodyPr/>
          <a:lstStyle/>
          <a:p>
            <a:pPr>
              <a:buFontTx/>
              <a:buChar char="•"/>
            </a:pPr>
            <a:r>
              <a:rPr lang="cs-CZ"/>
              <a:t>DCPromo</a:t>
            </a:r>
          </a:p>
          <a:p>
            <a:pPr>
              <a:buFontTx/>
              <a:buChar char="•"/>
            </a:pPr>
            <a:r>
              <a:rPr lang="cs-CZ"/>
              <a:t>DNS, název domény (FQDN / NetBIOS)</a:t>
            </a:r>
          </a:p>
          <a:p>
            <a:pPr>
              <a:buFontTx/>
              <a:buChar char="•"/>
            </a:pPr>
            <a:r>
              <a:rPr lang="cs-CZ"/>
              <a:t>Umístění NETLOGON a AD – extra oddíl, RAID</a:t>
            </a:r>
          </a:p>
          <a:p>
            <a:pPr>
              <a:buFontTx/>
              <a:buChar char="•"/>
            </a:pPr>
            <a:r>
              <a:rPr lang="cs-CZ"/>
              <a:t>Automatická instalace DNS</a:t>
            </a:r>
          </a:p>
          <a:p>
            <a:pPr>
              <a:buFontTx/>
              <a:buChar char="•"/>
            </a:pPr>
            <a:r>
              <a:rPr lang="cs-CZ"/>
              <a:t>AD Restore password</a:t>
            </a:r>
          </a:p>
          <a:p>
            <a:pPr>
              <a:buFontTx/>
              <a:buChar char="•"/>
            </a:pPr>
            <a:r>
              <a:rPr lang="cs-CZ"/>
              <a:t>DNS záznamy v netlogon.dns</a:t>
            </a:r>
          </a:p>
          <a:p>
            <a:pPr>
              <a:buFontTx/>
              <a:buChar char="•"/>
            </a:pPr>
            <a:endParaRPr lang="cs-CZ"/>
          </a:p>
          <a:p>
            <a:pPr>
              <a:buFontTx/>
              <a:buChar char="•"/>
            </a:pPr>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014100" y="9698488"/>
            <a:ext cx="3070860" cy="510540"/>
          </a:xfrm>
          <a:prstGeom prst="rect">
            <a:avLst/>
          </a:prstGeom>
          <a:ln/>
        </p:spPr>
        <p:txBody>
          <a:bodyPr lIns="98837" tIns="49419" rIns="98837" bIns="49419"/>
          <a:lstStyle/>
          <a:p>
            <a:fld id="{39C56AD8-4E65-4B49-BF0B-63C6E54CDD93}" type="slidenum">
              <a:rPr lang="en-GB"/>
              <a:pPr/>
              <a:t>7</a:t>
            </a:fld>
            <a:endParaRPr lang="en-GB"/>
          </a:p>
        </p:txBody>
      </p:sp>
      <p:sp>
        <p:nvSpPr>
          <p:cNvPr id="453634" name="Rectangle 2"/>
          <p:cNvSpPr>
            <a:spLocks noGrp="1" noRot="1" noChangeAspect="1" noChangeArrowheads="1" noTextEdit="1"/>
          </p:cNvSpPr>
          <p:nvPr>
            <p:ph type="sldImg"/>
          </p:nvPr>
        </p:nvSpPr>
        <p:spPr>
          <a:ln/>
        </p:spPr>
      </p:sp>
      <p:sp>
        <p:nvSpPr>
          <p:cNvPr id="453635" name="Rectangle 3"/>
          <p:cNvSpPr>
            <a:spLocks noGrp="1" noChangeArrowheads="1"/>
          </p:cNvSpPr>
          <p:nvPr>
            <p:ph type="body" idx="1"/>
          </p:nvPr>
        </p:nvSpPr>
        <p:spPr/>
        <p:txBody>
          <a:bodyPr/>
          <a:lstStyle/>
          <a:p>
            <a:r>
              <a:rPr lang="cs-CZ"/>
              <a:t>Příklad – vytvoření uživatele, význam polí, test logon scriptu</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755650" y="2347913"/>
            <a:ext cx="8569325" cy="1620837"/>
          </a:xfrm>
        </p:spPr>
        <p:txBody>
          <a:bodyPr/>
          <a:lstStyle/>
          <a:p>
            <a:r>
              <a:rPr lang="cs-CZ" smtClean="0"/>
              <a:t>Klepnutím lze upravit styl předlohy nadpisů.</a:t>
            </a:r>
            <a:endParaRPr lang="cs-CZ"/>
          </a:p>
        </p:txBody>
      </p:sp>
      <p:sp>
        <p:nvSpPr>
          <p:cNvPr id="3" name="Podnadpis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cs-CZ" smtClean="0"/>
              <a:t>Klepnutím lze upravit styl předlohy podnadpisů.</a:t>
            </a:r>
            <a:endParaRPr lang="cs-C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7431088" y="0"/>
            <a:ext cx="2386012" cy="6910388"/>
          </a:xfrm>
        </p:spPr>
        <p:txBody>
          <a:bodyPr vert="eaVert"/>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a:xfrm>
            <a:off x="268288" y="0"/>
            <a:ext cx="7010400" cy="6910388"/>
          </a:xfrm>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idx="1"/>
          </p:nvPr>
        </p:nvSpPr>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796925" y="4857750"/>
            <a:ext cx="8567738" cy="1501775"/>
          </a:xfrm>
        </p:spPr>
        <p:txBody>
          <a:bodyPr anchor="t"/>
          <a:lstStyle>
            <a:lvl1pPr algn="l">
              <a:defRPr sz="4000" b="1" cap="all"/>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cs-CZ" smtClean="0"/>
              <a:t>Klepnutím lze upravit styly předlohy textu.</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sz="half" idx="1"/>
          </p:nvPr>
        </p:nvSpPr>
        <p:spPr>
          <a:xfrm>
            <a:off x="268288" y="1079500"/>
            <a:ext cx="4697412" cy="58308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5118100" y="1079500"/>
            <a:ext cx="4699000" cy="58308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504825" y="303213"/>
            <a:ext cx="9072563" cy="1258887"/>
          </a:xfrm>
        </p:spPr>
        <p:txBody>
          <a:bodyPr/>
          <a:lstStyle>
            <a:lvl1pPr>
              <a:defRPr/>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4" name="Zástupný symbol pro obsah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6" name="Zástupný symbol pro obsah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504825" y="301625"/>
            <a:ext cx="3316288" cy="1279525"/>
          </a:xfrm>
        </p:spPr>
        <p:txBody>
          <a:bodyPr anchor="b"/>
          <a:lstStyle>
            <a:lvl1pPr algn="l">
              <a:defRPr sz="2000" b="1"/>
            </a:lvl1pPr>
          </a:lstStyle>
          <a:p>
            <a:r>
              <a:rPr lang="cs-CZ" smtClean="0"/>
              <a:t>Klepnutím lze upravit styl předlohy nadpisů.</a:t>
            </a:r>
            <a:endParaRPr lang="cs-CZ"/>
          </a:p>
        </p:txBody>
      </p:sp>
      <p:sp>
        <p:nvSpPr>
          <p:cNvPr id="3" name="Zástupný symbol pro obsah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976438" y="5291138"/>
            <a:ext cx="6048375" cy="625475"/>
          </a:xfrm>
        </p:spPr>
        <p:txBody>
          <a:bodyPr anchor="b"/>
          <a:lstStyle>
            <a:lvl1pPr algn="l">
              <a:defRPr sz="2000" b="1"/>
            </a:lvl1pPr>
          </a:lstStyle>
          <a:p>
            <a:r>
              <a:rPr lang="cs-CZ" smtClean="0"/>
              <a:t>Klepnutím lze upravit styl předlohy nadpisů.</a:t>
            </a:r>
            <a:endParaRPr lang="cs-CZ"/>
          </a:p>
        </p:txBody>
      </p:sp>
      <p:sp>
        <p:nvSpPr>
          <p:cNvPr id="3" name="Zástupný symbol pro obrázek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smtClean="0"/>
              <a:t>Klepnutím na ikonu přidáte obrázek.</a:t>
            </a:r>
            <a:endParaRPr lang="cs-CZ"/>
          </a:p>
        </p:txBody>
      </p:sp>
      <p:sp>
        <p:nvSpPr>
          <p:cNvPr id="4" name="Zástupný symbol pro text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Freeform 1"/>
          <p:cNvSpPr>
            <a:spLocks noChangeArrowheads="1"/>
          </p:cNvSpPr>
          <p:nvPr/>
        </p:nvSpPr>
        <p:spPr bwMode="auto">
          <a:xfrm>
            <a:off x="9180513" y="6659563"/>
            <a:ext cx="900112" cy="900112"/>
          </a:xfrm>
          <a:custGeom>
            <a:avLst/>
            <a:gdLst/>
            <a:ahLst/>
            <a:cxnLst>
              <a:cxn ang="0">
                <a:pos x="0" y="2499"/>
              </a:cxn>
              <a:cxn ang="0">
                <a:pos x="2499" y="0"/>
              </a:cxn>
              <a:cxn ang="0">
                <a:pos x="2500" y="2500"/>
              </a:cxn>
              <a:cxn ang="0">
                <a:pos x="0" y="2499"/>
              </a:cxn>
            </a:cxnLst>
            <a:rect l="0" t="0" r="r" b="b"/>
            <a:pathLst>
              <a:path w="2501" h="2501">
                <a:moveTo>
                  <a:pt x="0" y="2499"/>
                </a:moveTo>
                <a:lnTo>
                  <a:pt x="2499" y="0"/>
                </a:lnTo>
                <a:lnTo>
                  <a:pt x="2500" y="2500"/>
                </a:lnTo>
                <a:lnTo>
                  <a:pt x="0" y="2499"/>
                </a:lnTo>
              </a:path>
            </a:pathLst>
          </a:custGeom>
          <a:solidFill>
            <a:srgbClr val="000000"/>
          </a:solidFill>
          <a:ln w="9525">
            <a:noFill/>
            <a:round/>
            <a:headEnd/>
            <a:tailEnd/>
          </a:ln>
        </p:spPr>
        <p:txBody>
          <a:bodyPr wrap="none" anchor="ctr"/>
          <a:lstStyle/>
          <a:p>
            <a:pPr>
              <a:defRPr/>
            </a:pPr>
            <a:endParaRPr lang="cs-CZ" sz="2400">
              <a:solidFill>
                <a:schemeClr val="bg1"/>
              </a:solidFill>
              <a:latin typeface="Times New Roman" pitchFamily="18" charset="0"/>
            </a:endParaRPr>
          </a:p>
        </p:txBody>
      </p:sp>
      <p:sp>
        <p:nvSpPr>
          <p:cNvPr id="1026" name="AutoShape 2"/>
          <p:cNvSpPr>
            <a:spLocks noChangeArrowheads="1"/>
          </p:cNvSpPr>
          <p:nvPr/>
        </p:nvSpPr>
        <p:spPr bwMode="auto">
          <a:xfrm flipV="1">
            <a:off x="0" y="0"/>
            <a:ext cx="10080625" cy="755650"/>
          </a:xfrm>
          <a:prstGeom prst="roundRect">
            <a:avLst>
              <a:gd name="adj" fmla="val 222"/>
            </a:avLst>
          </a:prstGeom>
          <a:solidFill>
            <a:srgbClr val="FFFFFF">
              <a:alpha val="50000"/>
            </a:srgbClr>
          </a:solidFill>
          <a:ln w="9525">
            <a:noFill/>
            <a:round/>
            <a:headEnd/>
            <a:tailEnd/>
          </a:ln>
        </p:spPr>
        <p:txBody>
          <a:bodyPr rot="10800000" wrap="none" anchor="ctr"/>
          <a:lstStyle/>
          <a:p>
            <a:pPr>
              <a:defRPr/>
            </a:pPr>
            <a:endParaRPr lang="cs-CZ" sz="2400">
              <a:solidFill>
                <a:schemeClr val="bg1"/>
              </a:solidFill>
              <a:latin typeface="Times New Roman" pitchFamily="18" charset="0"/>
            </a:endParaRPr>
          </a:p>
        </p:txBody>
      </p:sp>
      <p:pic>
        <p:nvPicPr>
          <p:cNvPr id="79876" name="Picture 3"/>
          <p:cNvPicPr>
            <a:picLocks noChangeAspect="1" noChangeArrowheads="1"/>
          </p:cNvPicPr>
          <p:nvPr/>
        </p:nvPicPr>
        <p:blipFill>
          <a:blip r:embed="rId13" cstate="print"/>
          <a:srcRect/>
          <a:stretch>
            <a:fillRect/>
          </a:stretch>
        </p:blipFill>
        <p:spPr bwMode="auto">
          <a:xfrm>
            <a:off x="9480550" y="6985000"/>
            <a:ext cx="481013" cy="454025"/>
          </a:xfrm>
          <a:prstGeom prst="rect">
            <a:avLst/>
          </a:prstGeom>
          <a:noFill/>
          <a:ln w="9525">
            <a:noFill/>
            <a:miter lim="800000"/>
            <a:headEnd/>
            <a:tailEnd/>
          </a:ln>
        </p:spPr>
      </p:pic>
      <p:pic>
        <p:nvPicPr>
          <p:cNvPr id="79877" name="Picture 4"/>
          <p:cNvPicPr>
            <a:picLocks noChangeAspect="1" noChangeArrowheads="1"/>
          </p:cNvPicPr>
          <p:nvPr/>
        </p:nvPicPr>
        <p:blipFill>
          <a:blip r:embed="rId14" cstate="print"/>
          <a:srcRect/>
          <a:stretch>
            <a:fillRect/>
          </a:stretch>
        </p:blipFill>
        <p:spPr bwMode="auto">
          <a:xfrm>
            <a:off x="179388" y="101600"/>
            <a:ext cx="458787" cy="439738"/>
          </a:xfrm>
          <a:prstGeom prst="rect">
            <a:avLst/>
          </a:prstGeom>
          <a:noFill/>
          <a:ln w="9525">
            <a:noFill/>
            <a:miter lim="800000"/>
            <a:headEnd/>
            <a:tailEnd/>
          </a:ln>
        </p:spPr>
      </p:pic>
      <p:sp>
        <p:nvSpPr>
          <p:cNvPr id="1029" name="Text Box 5"/>
          <p:cNvSpPr txBox="1">
            <a:spLocks noChangeArrowheads="1"/>
          </p:cNvSpPr>
          <p:nvPr/>
        </p:nvSpPr>
        <p:spPr bwMode="auto">
          <a:xfrm rot="21000000">
            <a:off x="9588500" y="7165975"/>
            <a:ext cx="163513" cy="187325"/>
          </a:xfrm>
          <a:prstGeom prst="rect">
            <a:avLst/>
          </a:prstGeom>
          <a:noFill/>
          <a:ln w="9525">
            <a:noFill/>
            <a:miter lim="800000"/>
            <a:headEnd/>
            <a:tailEnd/>
          </a:ln>
        </p:spPr>
        <p:txBody>
          <a:bodyPr wrap="none" lIns="0" tIns="0" rIns="0" bIns="0" anchor="ctr" anchorCtr="1">
            <a:spAutoFit/>
          </a:bodyPr>
          <a:lstStyle/>
          <a:p>
            <a:pPr algn="r" eaLnBrk="1">
              <a:lnSpc>
                <a:spcPct val="94000"/>
              </a:lnSpc>
              <a:buClr>
                <a:srgbClr val="000000"/>
              </a:buClr>
              <a:buSzPct val="45000"/>
              <a:buFont typeface="StarSymbol" charset="0"/>
              <a:buNone/>
              <a:defRPr/>
            </a:pPr>
            <a:fld id="{55780E52-15D7-479F-BEC7-0690FBA86EB1}" type="slidenum">
              <a:rPr lang="en-GB" sz="1300">
                <a:solidFill>
                  <a:srgbClr val="000000"/>
                </a:solidFill>
                <a:latin typeface="Arial Narrow" pitchFamily="34" charset="0"/>
              </a:rPr>
              <a:pPr algn="r" eaLnBrk="1">
                <a:lnSpc>
                  <a:spcPct val="94000"/>
                </a:lnSpc>
                <a:buClr>
                  <a:srgbClr val="000000"/>
                </a:buClr>
                <a:buSzPct val="45000"/>
                <a:buFont typeface="StarSymbol" charset="0"/>
                <a:buNone/>
                <a:defRPr/>
              </a:pPr>
              <a:t>‹#›</a:t>
            </a:fld>
            <a:endParaRPr lang="en-GB" sz="1300">
              <a:solidFill>
                <a:srgbClr val="000000"/>
              </a:solidFill>
              <a:latin typeface="Arial Narrow" pitchFamily="34" charset="0"/>
            </a:endParaRPr>
          </a:p>
        </p:txBody>
      </p:sp>
      <p:pic>
        <p:nvPicPr>
          <p:cNvPr id="79879" name="Picture 6"/>
          <p:cNvPicPr>
            <a:picLocks noChangeAspect="1" noChangeArrowheads="1"/>
          </p:cNvPicPr>
          <p:nvPr/>
        </p:nvPicPr>
        <p:blipFill>
          <a:blip r:embed="rId15" cstate="print"/>
          <a:srcRect/>
          <a:stretch>
            <a:fillRect/>
          </a:stretch>
        </p:blipFill>
        <p:spPr bwMode="auto">
          <a:xfrm>
            <a:off x="0" y="4432300"/>
            <a:ext cx="2906713" cy="3128963"/>
          </a:xfrm>
          <a:prstGeom prst="rect">
            <a:avLst/>
          </a:prstGeom>
          <a:noFill/>
          <a:ln w="9525">
            <a:noFill/>
            <a:miter lim="800000"/>
            <a:headEnd/>
            <a:tailEnd/>
          </a:ln>
        </p:spPr>
      </p:pic>
      <p:sp>
        <p:nvSpPr>
          <p:cNvPr id="1033" name="Line 9"/>
          <p:cNvSpPr>
            <a:spLocks noChangeShapeType="1"/>
          </p:cNvSpPr>
          <p:nvPr/>
        </p:nvSpPr>
        <p:spPr bwMode="auto">
          <a:xfrm>
            <a:off x="0" y="7019925"/>
            <a:ext cx="9432925" cy="0"/>
          </a:xfrm>
          <a:prstGeom prst="line">
            <a:avLst/>
          </a:prstGeom>
          <a:noFill/>
          <a:ln w="18000">
            <a:solidFill>
              <a:srgbClr val="000000"/>
            </a:solidFill>
            <a:round/>
            <a:headEnd/>
            <a:tailEnd/>
          </a:ln>
        </p:spPr>
        <p:txBody>
          <a:bodyPr/>
          <a:lstStyle/>
          <a:p>
            <a:pPr>
              <a:defRPr/>
            </a:pPr>
            <a:endParaRPr lang="cs-CZ" sz="2400">
              <a:solidFill>
                <a:schemeClr val="bg1"/>
              </a:solidFill>
              <a:latin typeface="Times New Roman" pitchFamily="18" charset="0"/>
            </a:endParaRPr>
          </a:p>
        </p:txBody>
      </p:sp>
      <p:sp>
        <p:nvSpPr>
          <p:cNvPr id="1034" name="Text Box 10"/>
          <p:cNvSpPr txBox="1">
            <a:spLocks noChangeArrowheads="1"/>
          </p:cNvSpPr>
          <p:nvPr/>
        </p:nvSpPr>
        <p:spPr bwMode="auto">
          <a:xfrm>
            <a:off x="1944688" y="7164388"/>
            <a:ext cx="7223125" cy="284162"/>
          </a:xfrm>
          <a:prstGeom prst="rect">
            <a:avLst/>
          </a:prstGeom>
          <a:noFill/>
          <a:ln w="9525">
            <a:noFill/>
            <a:miter lim="800000"/>
            <a:headEnd/>
            <a:tailEnd/>
          </a:ln>
        </p:spPr>
        <p:txBody>
          <a:bodyPr lIns="0" tIns="0" rIns="0" bIns="0">
            <a:spAutoFit/>
          </a:bodyPr>
          <a:lstStyle/>
          <a:p>
            <a:pPr eaLnBrk="1">
              <a:lnSpc>
                <a:spcPct val="93000"/>
              </a:lnSpc>
              <a:buClr>
                <a:srgbClr val="000000"/>
              </a:buClr>
              <a:buSzPct val="45000"/>
              <a:buFont typeface="StarSymbol" charset="0"/>
              <a:buNone/>
              <a:tabLst>
                <a:tab pos="723900" algn="l"/>
                <a:tab pos="1447800" algn="l"/>
                <a:tab pos="2171700" algn="l"/>
                <a:tab pos="2895600" algn="l"/>
                <a:tab pos="3619500" algn="l"/>
                <a:tab pos="4343400" algn="l"/>
                <a:tab pos="5067300" algn="l"/>
                <a:tab pos="5791200" algn="l"/>
                <a:tab pos="6515100" algn="l"/>
                <a:tab pos="7239000" algn="l"/>
              </a:tabLst>
              <a:defRPr/>
            </a:pPr>
            <a:r>
              <a:rPr lang="en-GB" sz="2000" dirty="0" err="1">
                <a:solidFill>
                  <a:srgbClr val="808080"/>
                </a:solidFill>
              </a:rPr>
              <a:t>Úvod</a:t>
            </a:r>
            <a:r>
              <a:rPr lang="en-GB" sz="2000" dirty="0">
                <a:solidFill>
                  <a:srgbClr val="808080"/>
                </a:solidFill>
              </a:rPr>
              <a:t> do </a:t>
            </a:r>
            <a:r>
              <a:rPr lang="en-GB" sz="2000" dirty="0" err="1">
                <a:solidFill>
                  <a:srgbClr val="808080"/>
                </a:solidFill>
              </a:rPr>
              <a:t>Operačních</a:t>
            </a:r>
            <a:r>
              <a:rPr lang="en-GB" sz="2000" dirty="0">
                <a:solidFill>
                  <a:srgbClr val="808080"/>
                </a:solidFill>
              </a:rPr>
              <a:t> </a:t>
            </a:r>
            <a:r>
              <a:rPr lang="en-GB" sz="2000" dirty="0" err="1">
                <a:solidFill>
                  <a:srgbClr val="808080"/>
                </a:solidFill>
              </a:rPr>
              <a:t>Systémů</a:t>
            </a:r>
            <a:r>
              <a:rPr lang="en-GB" sz="2000" dirty="0">
                <a:solidFill>
                  <a:srgbClr val="808080"/>
                </a:solidFill>
              </a:rPr>
              <a:t> – </a:t>
            </a:r>
            <a:r>
              <a:rPr lang="cs-CZ" sz="2000" b="1" dirty="0">
                <a:solidFill>
                  <a:srgbClr val="808080"/>
                </a:solidFill>
              </a:rPr>
              <a:t>Přednáška </a:t>
            </a:r>
            <a:r>
              <a:rPr lang="en-GB" sz="2000" b="1" dirty="0" smtClean="0">
                <a:solidFill>
                  <a:srgbClr val="808080"/>
                </a:solidFill>
              </a:rPr>
              <a:t>1</a:t>
            </a:r>
            <a:r>
              <a:rPr lang="en-US" sz="2000" b="1" dirty="0" smtClean="0">
                <a:solidFill>
                  <a:srgbClr val="808080"/>
                </a:solidFill>
              </a:rPr>
              <a:t>3</a:t>
            </a:r>
            <a:endParaRPr lang="en-GB" sz="2000" b="1" dirty="0">
              <a:solidFill>
                <a:srgbClr val="808080"/>
              </a:solidFill>
            </a:endParaRPr>
          </a:p>
        </p:txBody>
      </p:sp>
      <p:sp>
        <p:nvSpPr>
          <p:cNvPr id="79884" name="Rectangle 11"/>
          <p:cNvSpPr>
            <a:spLocks noGrp="1" noChangeArrowheads="1"/>
          </p:cNvSpPr>
          <p:nvPr>
            <p:ph type="title"/>
          </p:nvPr>
        </p:nvSpPr>
        <p:spPr bwMode="auto">
          <a:xfrm>
            <a:off x="720725" y="0"/>
            <a:ext cx="8999538" cy="719138"/>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GB" smtClean="0"/>
              <a:t>Click to edit the title text format</a:t>
            </a:r>
          </a:p>
        </p:txBody>
      </p:sp>
      <p:sp>
        <p:nvSpPr>
          <p:cNvPr id="79885" name="Rectangle 12"/>
          <p:cNvSpPr>
            <a:spLocks noGrp="1" noChangeArrowheads="1"/>
          </p:cNvSpPr>
          <p:nvPr>
            <p:ph type="body" idx="1"/>
          </p:nvPr>
        </p:nvSpPr>
        <p:spPr bwMode="auto">
          <a:xfrm>
            <a:off x="268288" y="1079500"/>
            <a:ext cx="9548812" cy="58308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smtClean="0"/>
              <a:t>Click to edit the outline text format</a:t>
            </a:r>
          </a:p>
          <a:p>
            <a:pPr lvl="1"/>
            <a:r>
              <a:rPr lang="en-GB" dirty="0" smtClean="0"/>
              <a:t>Second Outline Level</a:t>
            </a:r>
          </a:p>
          <a:p>
            <a:pPr lvl="2"/>
            <a:r>
              <a:rPr lang="en-GB" dirty="0" smtClean="0"/>
              <a:t>Third Outline Level</a:t>
            </a:r>
          </a:p>
          <a:p>
            <a:pPr lvl="3"/>
            <a:r>
              <a:rPr lang="en-GB" dirty="0" smtClean="0"/>
              <a:t>Fourth Outline Level</a:t>
            </a:r>
          </a:p>
          <a:p>
            <a:pPr lvl="4"/>
            <a:r>
              <a:rPr lang="en-GB" dirty="0" smtClean="0"/>
              <a:t>Fifth Outline Level</a:t>
            </a:r>
          </a:p>
          <a:p>
            <a:pPr lvl="4"/>
            <a:r>
              <a:rPr lang="en-GB" dirty="0" smtClean="0"/>
              <a:t>Sixth Outline Level</a:t>
            </a:r>
          </a:p>
          <a:p>
            <a:pPr lvl="4"/>
            <a:r>
              <a:rPr lang="en-GB" dirty="0" smtClean="0"/>
              <a:t>Seventh Outline Level</a:t>
            </a:r>
          </a:p>
          <a:p>
            <a:pPr lvl="4"/>
            <a:r>
              <a:rPr lang="en-GB" dirty="0" smtClean="0"/>
              <a:t>Eighth Outline Level</a:t>
            </a:r>
          </a:p>
          <a:p>
            <a:pPr lvl="4"/>
            <a:r>
              <a:rPr lang="en-GB" dirty="0" smtClean="0"/>
              <a:t>Ninth Outline Level</a:t>
            </a:r>
          </a:p>
        </p:txBody>
      </p:sp>
      <p:sp>
        <p:nvSpPr>
          <p:cNvPr id="2" name="Line 9"/>
          <p:cNvSpPr>
            <a:spLocks noChangeShapeType="1"/>
          </p:cNvSpPr>
          <p:nvPr/>
        </p:nvSpPr>
        <p:spPr bwMode="auto">
          <a:xfrm>
            <a:off x="287338" y="827088"/>
            <a:ext cx="9793287" cy="0"/>
          </a:xfrm>
          <a:prstGeom prst="line">
            <a:avLst/>
          </a:prstGeom>
          <a:noFill/>
          <a:ln w="18000">
            <a:solidFill>
              <a:srgbClr val="000000"/>
            </a:solidFill>
            <a:round/>
            <a:headEnd/>
            <a:tailEnd/>
          </a:ln>
        </p:spPr>
        <p:txBody>
          <a:bodyPr/>
          <a:lstStyle/>
          <a:p>
            <a:pPr>
              <a:defRPr/>
            </a:pPr>
            <a:endParaRPr lang="cs-CZ" sz="2400">
              <a:solidFill>
                <a:schemeClr val="bg1"/>
              </a:solidFill>
              <a:latin typeface="Times New Roman" pitchFamily="18" charset="0"/>
            </a:endParaRPr>
          </a:p>
        </p:txBody>
      </p:sp>
      <p:sp>
        <p:nvSpPr>
          <p:cNvPr id="79888" name="Rectangle 16"/>
          <p:cNvSpPr>
            <a:spLocks noChangeArrowheads="1"/>
          </p:cNvSpPr>
          <p:nvPr/>
        </p:nvSpPr>
        <p:spPr bwMode="auto">
          <a:xfrm>
            <a:off x="0" y="3375025"/>
            <a:ext cx="10080625" cy="0"/>
          </a:xfrm>
          <a:prstGeom prst="rect">
            <a:avLst/>
          </a:prstGeom>
          <a:noFill/>
          <a:ln w="9525">
            <a:noFill/>
            <a:miter lim="800000"/>
            <a:headEnd/>
            <a:tailEnd/>
          </a:ln>
          <a:effectLst/>
        </p:spPr>
        <p:txBody>
          <a:bodyPr wrap="none" anchor="ctr">
            <a:spAutoFit/>
          </a:bodyPr>
          <a:lstStyle/>
          <a:p>
            <a:endParaRPr lang="cs-CZ"/>
          </a:p>
        </p:txBody>
      </p:sp>
      <p:pic>
        <p:nvPicPr>
          <p:cNvPr id="79889" name="Picture 17" descr="OPPA"/>
          <p:cNvPicPr>
            <a:picLocks noChangeAspect="1" noChangeArrowheads="1"/>
          </p:cNvPicPr>
          <p:nvPr/>
        </p:nvPicPr>
        <p:blipFill>
          <a:blip r:embed="rId16" cstate="print"/>
          <a:srcRect/>
          <a:stretch>
            <a:fillRect/>
          </a:stretch>
        </p:blipFill>
        <p:spPr bwMode="auto">
          <a:xfrm>
            <a:off x="165100" y="7069138"/>
            <a:ext cx="1419225" cy="425450"/>
          </a:xfrm>
          <a:prstGeom prst="rect">
            <a:avLst/>
          </a:prstGeom>
          <a:noFill/>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r" defTabSz="449263" rtl="0" eaLnBrk="1" fontAlgn="base" hangingPunct="1">
        <a:lnSpc>
          <a:spcPct val="118000"/>
        </a:lnSpc>
        <a:spcBef>
          <a:spcPct val="0"/>
        </a:spcBef>
        <a:spcAft>
          <a:spcPct val="0"/>
        </a:spcAft>
        <a:buClr>
          <a:srgbClr val="000000"/>
        </a:buClr>
        <a:buSzPct val="45000"/>
        <a:buFont typeface="StarSymbol" charset="0"/>
        <a:defRPr sz="3600">
          <a:solidFill>
            <a:schemeClr val="bg1"/>
          </a:solidFill>
          <a:latin typeface="+mj-lt"/>
          <a:ea typeface="+mj-ea"/>
          <a:cs typeface="+mj-cs"/>
        </a:defRPr>
      </a:lvl1pPr>
      <a:lvl2pPr algn="r" defTabSz="449263" rtl="0" eaLnBrk="1" fontAlgn="base" hangingPunct="1">
        <a:lnSpc>
          <a:spcPct val="118000"/>
        </a:lnSpc>
        <a:spcBef>
          <a:spcPct val="0"/>
        </a:spcBef>
        <a:spcAft>
          <a:spcPct val="0"/>
        </a:spcAft>
        <a:buClr>
          <a:srgbClr val="000000"/>
        </a:buClr>
        <a:buSzPct val="45000"/>
        <a:buFont typeface="StarSymbol" charset="0"/>
        <a:defRPr sz="3600">
          <a:solidFill>
            <a:schemeClr val="bg1"/>
          </a:solidFill>
          <a:latin typeface="Arial Black" pitchFamily="34" charset="0"/>
        </a:defRPr>
      </a:lvl2pPr>
      <a:lvl3pPr algn="r" defTabSz="449263" rtl="0" eaLnBrk="1" fontAlgn="base" hangingPunct="1">
        <a:lnSpc>
          <a:spcPct val="118000"/>
        </a:lnSpc>
        <a:spcBef>
          <a:spcPct val="0"/>
        </a:spcBef>
        <a:spcAft>
          <a:spcPct val="0"/>
        </a:spcAft>
        <a:buClr>
          <a:srgbClr val="000000"/>
        </a:buClr>
        <a:buSzPct val="45000"/>
        <a:buFont typeface="StarSymbol" charset="0"/>
        <a:defRPr sz="3600">
          <a:solidFill>
            <a:schemeClr val="bg1"/>
          </a:solidFill>
          <a:latin typeface="Arial Black" pitchFamily="34" charset="0"/>
        </a:defRPr>
      </a:lvl3pPr>
      <a:lvl4pPr algn="r" defTabSz="449263" rtl="0" eaLnBrk="1" fontAlgn="base" hangingPunct="1">
        <a:lnSpc>
          <a:spcPct val="118000"/>
        </a:lnSpc>
        <a:spcBef>
          <a:spcPct val="0"/>
        </a:spcBef>
        <a:spcAft>
          <a:spcPct val="0"/>
        </a:spcAft>
        <a:buClr>
          <a:srgbClr val="000000"/>
        </a:buClr>
        <a:buSzPct val="45000"/>
        <a:buFont typeface="StarSymbol" charset="0"/>
        <a:defRPr sz="3600">
          <a:solidFill>
            <a:schemeClr val="bg1"/>
          </a:solidFill>
          <a:latin typeface="Arial Black" pitchFamily="34" charset="0"/>
        </a:defRPr>
      </a:lvl4pPr>
      <a:lvl5pPr algn="r" defTabSz="449263" rtl="0" eaLnBrk="1" fontAlgn="base" hangingPunct="1">
        <a:lnSpc>
          <a:spcPct val="118000"/>
        </a:lnSpc>
        <a:spcBef>
          <a:spcPct val="0"/>
        </a:spcBef>
        <a:spcAft>
          <a:spcPct val="0"/>
        </a:spcAft>
        <a:buClr>
          <a:srgbClr val="000000"/>
        </a:buClr>
        <a:buSzPct val="45000"/>
        <a:buFont typeface="StarSymbol" charset="0"/>
        <a:defRPr sz="3600">
          <a:solidFill>
            <a:schemeClr val="bg1"/>
          </a:solidFill>
          <a:latin typeface="Arial Black" pitchFamily="34" charset="0"/>
        </a:defRPr>
      </a:lvl5pPr>
      <a:lvl6pPr marL="457200" algn="r" defTabSz="449263" rtl="0" eaLnBrk="1" fontAlgn="base" hangingPunct="1">
        <a:lnSpc>
          <a:spcPct val="118000"/>
        </a:lnSpc>
        <a:spcBef>
          <a:spcPct val="0"/>
        </a:spcBef>
        <a:spcAft>
          <a:spcPct val="0"/>
        </a:spcAft>
        <a:buClr>
          <a:srgbClr val="000000"/>
        </a:buClr>
        <a:buSzPct val="45000"/>
        <a:buFont typeface="StarSymbol" charset="0"/>
        <a:defRPr sz="3600">
          <a:solidFill>
            <a:schemeClr val="bg1"/>
          </a:solidFill>
          <a:latin typeface="Arial Black" pitchFamily="34" charset="0"/>
        </a:defRPr>
      </a:lvl6pPr>
      <a:lvl7pPr marL="914400" algn="r" defTabSz="449263" rtl="0" eaLnBrk="1" fontAlgn="base" hangingPunct="1">
        <a:lnSpc>
          <a:spcPct val="118000"/>
        </a:lnSpc>
        <a:spcBef>
          <a:spcPct val="0"/>
        </a:spcBef>
        <a:spcAft>
          <a:spcPct val="0"/>
        </a:spcAft>
        <a:buClr>
          <a:srgbClr val="000000"/>
        </a:buClr>
        <a:buSzPct val="45000"/>
        <a:buFont typeface="StarSymbol" charset="0"/>
        <a:defRPr sz="3600">
          <a:solidFill>
            <a:schemeClr val="bg1"/>
          </a:solidFill>
          <a:latin typeface="Arial Black" pitchFamily="34" charset="0"/>
        </a:defRPr>
      </a:lvl7pPr>
      <a:lvl8pPr marL="1371600" algn="r" defTabSz="449263" rtl="0" eaLnBrk="1" fontAlgn="base" hangingPunct="1">
        <a:lnSpc>
          <a:spcPct val="118000"/>
        </a:lnSpc>
        <a:spcBef>
          <a:spcPct val="0"/>
        </a:spcBef>
        <a:spcAft>
          <a:spcPct val="0"/>
        </a:spcAft>
        <a:buClr>
          <a:srgbClr val="000000"/>
        </a:buClr>
        <a:buSzPct val="45000"/>
        <a:buFont typeface="StarSymbol" charset="0"/>
        <a:defRPr sz="3600">
          <a:solidFill>
            <a:schemeClr val="bg1"/>
          </a:solidFill>
          <a:latin typeface="Arial Black" pitchFamily="34" charset="0"/>
        </a:defRPr>
      </a:lvl8pPr>
      <a:lvl9pPr marL="1828800" algn="r" defTabSz="449263" rtl="0" eaLnBrk="1" fontAlgn="base" hangingPunct="1">
        <a:lnSpc>
          <a:spcPct val="118000"/>
        </a:lnSpc>
        <a:spcBef>
          <a:spcPct val="0"/>
        </a:spcBef>
        <a:spcAft>
          <a:spcPct val="0"/>
        </a:spcAft>
        <a:buClr>
          <a:srgbClr val="000000"/>
        </a:buClr>
        <a:buSzPct val="45000"/>
        <a:buFont typeface="StarSymbol" charset="0"/>
        <a:defRPr sz="3600">
          <a:solidFill>
            <a:schemeClr val="bg1"/>
          </a:solidFill>
          <a:latin typeface="Arial Black" pitchFamily="34" charset="0"/>
        </a:defRPr>
      </a:lvl9pPr>
    </p:titleStyle>
    <p:bodyStyle>
      <a:lvl1pPr marL="431800" indent="-323850" algn="l" defTabSz="449263" rtl="0" eaLnBrk="1" fontAlgn="base" hangingPunct="1">
        <a:lnSpc>
          <a:spcPct val="93000"/>
        </a:lnSpc>
        <a:spcBef>
          <a:spcPts val="1425"/>
        </a:spcBef>
        <a:spcAft>
          <a:spcPct val="0"/>
        </a:spcAft>
        <a:buClr>
          <a:srgbClr val="000000"/>
        </a:buClr>
        <a:buSzPct val="45000"/>
        <a:buFont typeface="StarSymbol" charset="0"/>
        <a:buChar char="●"/>
        <a:defRPr sz="2800">
          <a:solidFill>
            <a:srgbClr val="000000"/>
          </a:solidFill>
          <a:latin typeface="+mn-lt"/>
          <a:ea typeface="+mn-ea"/>
          <a:cs typeface="+mn-cs"/>
        </a:defRPr>
      </a:lvl1pPr>
      <a:lvl2pPr marL="863600" indent="-287338" algn="l" defTabSz="449263" rtl="0" eaLnBrk="1" fontAlgn="base" hangingPunct="1">
        <a:lnSpc>
          <a:spcPct val="93000"/>
        </a:lnSpc>
        <a:spcBef>
          <a:spcPts val="1138"/>
        </a:spcBef>
        <a:spcAft>
          <a:spcPct val="0"/>
        </a:spcAft>
        <a:buClr>
          <a:srgbClr val="000000"/>
        </a:buClr>
        <a:buSzPct val="45000"/>
        <a:buFont typeface="StarSymbol" charset="0"/>
        <a:buChar char="●"/>
        <a:defRPr sz="2400">
          <a:solidFill>
            <a:srgbClr val="000000"/>
          </a:solidFill>
          <a:latin typeface="+mn-lt"/>
        </a:defRPr>
      </a:lvl2pPr>
      <a:lvl3pPr marL="1295400" indent="-215900" algn="l" defTabSz="449263" rtl="0" eaLnBrk="1" fontAlgn="base" hangingPunct="1">
        <a:lnSpc>
          <a:spcPct val="93000"/>
        </a:lnSpc>
        <a:spcBef>
          <a:spcPts val="850"/>
        </a:spcBef>
        <a:spcAft>
          <a:spcPct val="0"/>
        </a:spcAft>
        <a:buClr>
          <a:srgbClr val="000000"/>
        </a:buClr>
        <a:buSzPct val="45000"/>
        <a:buFont typeface="StarSymbol" charset="0"/>
        <a:buChar char="●"/>
        <a:defRPr sz="2000">
          <a:solidFill>
            <a:srgbClr val="000000"/>
          </a:solidFill>
          <a:latin typeface="+mn-lt"/>
        </a:defRPr>
      </a:lvl3pPr>
      <a:lvl4pPr marL="1727200" indent="-215900" algn="l" defTabSz="449263" rtl="0" eaLnBrk="1" fontAlgn="base" hangingPunct="1">
        <a:lnSpc>
          <a:spcPct val="93000"/>
        </a:lnSpc>
        <a:spcBef>
          <a:spcPts val="575"/>
        </a:spcBef>
        <a:spcAft>
          <a:spcPct val="0"/>
        </a:spcAft>
        <a:buClr>
          <a:srgbClr val="000000"/>
        </a:buClr>
        <a:buSzPct val="45000"/>
        <a:buFont typeface="StarSymbol" charset="0"/>
        <a:buChar char="●"/>
        <a:defRPr sz="2000">
          <a:solidFill>
            <a:srgbClr val="000000"/>
          </a:solidFill>
          <a:latin typeface="+mn-lt"/>
        </a:defRPr>
      </a:lvl4pPr>
      <a:lvl5pPr marL="2159000" indent="-215900" algn="l" defTabSz="449263" rtl="0" eaLnBrk="1" fontAlgn="base" hangingPunct="1">
        <a:lnSpc>
          <a:spcPct val="93000"/>
        </a:lnSpc>
        <a:spcBef>
          <a:spcPts val="575"/>
        </a:spcBef>
        <a:spcAft>
          <a:spcPct val="0"/>
        </a:spcAft>
        <a:buClr>
          <a:srgbClr val="000000"/>
        </a:buClr>
        <a:buSzPct val="45000"/>
        <a:buFont typeface="StarSymbol" charset="0"/>
        <a:buChar char="●"/>
        <a:defRPr sz="2000">
          <a:solidFill>
            <a:srgbClr val="000000"/>
          </a:solidFill>
          <a:latin typeface="+mn-lt"/>
        </a:defRPr>
      </a:lvl5pPr>
      <a:lvl6pPr marL="2616200" indent="-215900" algn="l" defTabSz="449263" rtl="0" eaLnBrk="1" fontAlgn="base" hangingPunct="1">
        <a:lnSpc>
          <a:spcPct val="93000"/>
        </a:lnSpc>
        <a:spcBef>
          <a:spcPts val="575"/>
        </a:spcBef>
        <a:spcAft>
          <a:spcPct val="0"/>
        </a:spcAft>
        <a:buClr>
          <a:srgbClr val="000000"/>
        </a:buClr>
        <a:buSzPct val="45000"/>
        <a:buFont typeface="StarSymbol" charset="0"/>
        <a:buChar char="●"/>
        <a:defRPr sz="2000">
          <a:solidFill>
            <a:srgbClr val="000000"/>
          </a:solidFill>
          <a:latin typeface="+mn-lt"/>
        </a:defRPr>
      </a:lvl6pPr>
      <a:lvl7pPr marL="3073400" indent="-215900" algn="l" defTabSz="449263" rtl="0" eaLnBrk="1" fontAlgn="base" hangingPunct="1">
        <a:lnSpc>
          <a:spcPct val="93000"/>
        </a:lnSpc>
        <a:spcBef>
          <a:spcPts val="575"/>
        </a:spcBef>
        <a:spcAft>
          <a:spcPct val="0"/>
        </a:spcAft>
        <a:buClr>
          <a:srgbClr val="000000"/>
        </a:buClr>
        <a:buSzPct val="45000"/>
        <a:buFont typeface="StarSymbol" charset="0"/>
        <a:buChar char="●"/>
        <a:defRPr sz="2000">
          <a:solidFill>
            <a:srgbClr val="000000"/>
          </a:solidFill>
          <a:latin typeface="+mn-lt"/>
        </a:defRPr>
      </a:lvl7pPr>
      <a:lvl8pPr marL="3530600" indent="-215900" algn="l" defTabSz="449263" rtl="0" eaLnBrk="1" fontAlgn="base" hangingPunct="1">
        <a:lnSpc>
          <a:spcPct val="93000"/>
        </a:lnSpc>
        <a:spcBef>
          <a:spcPts val="575"/>
        </a:spcBef>
        <a:spcAft>
          <a:spcPct val="0"/>
        </a:spcAft>
        <a:buClr>
          <a:srgbClr val="000000"/>
        </a:buClr>
        <a:buSzPct val="45000"/>
        <a:buFont typeface="StarSymbol" charset="0"/>
        <a:buChar char="●"/>
        <a:defRPr sz="2000">
          <a:solidFill>
            <a:srgbClr val="000000"/>
          </a:solidFill>
          <a:latin typeface="+mn-lt"/>
        </a:defRPr>
      </a:lvl8pPr>
      <a:lvl9pPr marL="3987800" indent="-215900" algn="l" defTabSz="449263" rtl="0" eaLnBrk="1" fontAlgn="base" hangingPunct="1">
        <a:lnSpc>
          <a:spcPct val="93000"/>
        </a:lnSpc>
        <a:spcBef>
          <a:spcPts val="575"/>
        </a:spcBef>
        <a:spcAft>
          <a:spcPct val="0"/>
        </a:spcAft>
        <a:buClr>
          <a:srgbClr val="000000"/>
        </a:buClr>
        <a:buSzPct val="45000"/>
        <a:buFont typeface="StarSymbol" charset="0"/>
        <a:buChar char="●"/>
        <a:defRPr sz="2000">
          <a:solidFill>
            <a:srgbClr val="000000"/>
          </a:solidFill>
          <a:latin typeface="+mn-lt"/>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hyperlink" Target="http://technet.microsoft.com/en-us/network/bb545423.aspx" TargetMode="Externa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http://www.microsoft.com/technet/sysinternals/default.mspx" TargetMode="External"/><Relationship Id="rId7" Type="http://schemas.openxmlformats.org/officeDocument/2006/relationships/hyperlink" Target="news://msnews.microsoft.com/microsoft.public.cs.windows" TargetMode="External"/><Relationship Id="rId2" Type="http://schemas.openxmlformats.org/officeDocument/2006/relationships/hyperlink" Target="http://www.microsoft.com/resources/sharedsource/licensing/windowsacademic.mspx" TargetMode="External"/><Relationship Id="rId1" Type="http://schemas.openxmlformats.org/officeDocument/2006/relationships/slideLayout" Target="../slideLayouts/slideLayout6.xml"/><Relationship Id="rId6" Type="http://schemas.openxmlformats.org/officeDocument/2006/relationships/hyperlink" Target="http://social.technet.microsoft.com/Forums/cs-CZ/categories/" TargetMode="External"/><Relationship Id="rId5" Type="http://schemas.openxmlformats.org/officeDocument/2006/relationships/hyperlink" Target="news://list.vyvojar.cz/cz.vyvojar.list.win" TargetMode="External"/><Relationship Id="rId4" Type="http://schemas.openxmlformats.org/officeDocument/2006/relationships/hyperlink" Target="http://www.microsoft.com/reskit"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2.xml"/><Relationship Id="rId16"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1"/>
          <p:cNvSpPr>
            <a:spLocks noGrp="1" noChangeArrowheads="1"/>
          </p:cNvSpPr>
          <p:nvPr>
            <p:ph type="title" idx="4294967295"/>
          </p:nvPr>
        </p:nvSpPr>
        <p:spPr>
          <a:xfrm>
            <a:off x="719138" y="0"/>
            <a:ext cx="9001125" cy="720725"/>
          </a:xfrm>
        </p:spPr>
        <p:txBody>
          <a:bodyPr/>
          <a:lstStyle/>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cs-CZ" dirty="0">
              <a:solidFill>
                <a:schemeClr val="tx1"/>
              </a:solidFill>
            </a:endParaRPr>
          </a:p>
        </p:txBody>
      </p:sp>
      <p:sp>
        <p:nvSpPr>
          <p:cNvPr id="5123" name="Rectangle 2"/>
          <p:cNvSpPr>
            <a:spLocks noGrp="1" noChangeArrowheads="1"/>
          </p:cNvSpPr>
          <p:nvPr>
            <p:ph type="subTitle" idx="4294967295"/>
          </p:nvPr>
        </p:nvSpPr>
        <p:spPr>
          <a:xfrm>
            <a:off x="268288" y="922317"/>
            <a:ext cx="9550400" cy="5832475"/>
          </a:xfrm>
        </p:spPr>
        <p:txBody>
          <a:bodyPr anchor="ctr"/>
          <a:lstStyle/>
          <a:p>
            <a:pPr algn="ctr">
              <a:buNone/>
            </a:pPr>
            <a:r>
              <a:rPr lang="cs-CZ" sz="4400" dirty="0"/>
              <a:t>Přednáška </a:t>
            </a:r>
            <a:r>
              <a:rPr lang="en-US" sz="4400" dirty="0" smtClean="0"/>
              <a:t>13</a:t>
            </a:r>
            <a:endParaRPr lang="cs-CZ" sz="4400" dirty="0"/>
          </a:p>
          <a:p>
            <a:pPr algn="ctr">
              <a:buNone/>
            </a:pPr>
            <a:r>
              <a:rPr lang="en-US" sz="2400" dirty="0" smtClean="0"/>
              <a:t>OS </a:t>
            </a:r>
            <a:r>
              <a:rPr lang="cs-CZ" sz="2400" dirty="0" smtClean="0"/>
              <a:t>řady </a:t>
            </a:r>
            <a:r>
              <a:rPr lang="en-US" sz="2400" dirty="0" smtClean="0"/>
              <a:t>Microsoft Windows</a:t>
            </a:r>
          </a:p>
          <a:p>
            <a:r>
              <a:rPr lang="cs-CZ" sz="1600" dirty="0" err="1" smtClean="0"/>
              <a:t>Active</a:t>
            </a:r>
            <a:r>
              <a:rPr lang="cs-CZ" sz="1600" dirty="0" smtClean="0"/>
              <a:t> </a:t>
            </a:r>
            <a:r>
              <a:rPr lang="cs-CZ" sz="1600" dirty="0" err="1" smtClean="0"/>
              <a:t>Directory</a:t>
            </a:r>
            <a:endParaRPr lang="en-US" sz="1600" dirty="0" smtClean="0"/>
          </a:p>
          <a:p>
            <a:r>
              <a:rPr lang="cs-CZ" sz="1600" dirty="0" err="1" smtClean="0"/>
              <a:t>Group</a:t>
            </a:r>
            <a:r>
              <a:rPr lang="cs-CZ" sz="1600" dirty="0" smtClean="0"/>
              <a:t> </a:t>
            </a:r>
            <a:r>
              <a:rPr lang="cs-CZ" sz="1600" dirty="0" err="1" smtClean="0"/>
              <a:t>policy</a:t>
            </a:r>
            <a:endParaRPr lang="cs-CZ" sz="1600" dirty="0" smtClean="0"/>
          </a:p>
          <a:p>
            <a:r>
              <a:rPr lang="cs-CZ" sz="1600" dirty="0" smtClean="0"/>
              <a:t>Zabezpečení</a:t>
            </a:r>
          </a:p>
          <a:p>
            <a:r>
              <a:rPr lang="cs-CZ" sz="1600" dirty="0" smtClean="0"/>
              <a:t>Zálohování</a:t>
            </a:r>
          </a:p>
          <a:p>
            <a:r>
              <a:rPr lang="cs-CZ" sz="1600" dirty="0" smtClean="0"/>
              <a:t>Windows v heterogenním prostředí</a:t>
            </a:r>
          </a:p>
        </p:txBody>
      </p:sp>
      <p:sp>
        <p:nvSpPr>
          <p:cNvPr id="5127" name="Rectangle 1"/>
          <p:cNvSpPr>
            <a:spLocks noChangeArrowheads="1"/>
          </p:cNvSpPr>
          <p:nvPr/>
        </p:nvSpPr>
        <p:spPr bwMode="auto">
          <a:xfrm>
            <a:off x="1368425" y="5940425"/>
            <a:ext cx="7488238" cy="1152525"/>
          </a:xfrm>
          <a:prstGeom prst="rect">
            <a:avLst/>
          </a:prstGeom>
          <a:noFill/>
          <a:ln w="9525">
            <a:noFill/>
            <a:miter lim="800000"/>
            <a:headEnd/>
            <a:tailEnd/>
          </a:ln>
        </p:spPr>
        <p:txBody>
          <a:bodyPr lIns="0" tIns="0" rIns="0" bIns="0"/>
          <a:lstStyle/>
          <a:p>
            <a:pPr algn="ctr" defTabSz="449263" eaLnBrk="1">
              <a:lnSpc>
                <a:spcPct val="118000"/>
              </a:lnSpc>
              <a:buClr>
                <a:srgbClr val="000000"/>
              </a:buClr>
              <a:buSzPct val="45000"/>
              <a:buFont typeface="StarSymbol"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cs-CZ" sz="1600" i="1" dirty="0">
                <a:solidFill>
                  <a:schemeClr val="bg2"/>
                </a:solidFill>
              </a:rPr>
              <a:t>Příprava studijního programu Informatika je podporována projektem financovaným z Evropského sociálního fondu a rozpočtu hlavního města Prahy. </a:t>
            </a:r>
            <a:br>
              <a:rPr lang="cs-CZ" sz="1600" i="1" dirty="0">
                <a:solidFill>
                  <a:schemeClr val="bg2"/>
                </a:solidFill>
              </a:rPr>
            </a:br>
            <a:r>
              <a:rPr lang="cs-CZ" sz="1600" i="1" dirty="0">
                <a:solidFill>
                  <a:schemeClr val="bg2"/>
                </a:solidFill>
              </a:rPr>
              <a:t>Praha &amp; EU: Investujeme do vaší budoucnosti</a:t>
            </a:r>
            <a:br>
              <a:rPr lang="cs-CZ" sz="1600" i="1" dirty="0">
                <a:solidFill>
                  <a:schemeClr val="bg2"/>
                </a:solidFill>
              </a:rPr>
            </a:br>
            <a:endParaRPr lang="en-GB" sz="1600" i="1" dirty="0">
              <a:solidFill>
                <a:schemeClr val="bg2"/>
              </a:solidFill>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err="1" smtClean="0"/>
              <a:t>Group</a:t>
            </a:r>
            <a:r>
              <a:rPr lang="cs-CZ" sz="2800" dirty="0" smtClean="0"/>
              <a:t> </a:t>
            </a:r>
            <a:r>
              <a:rPr lang="cs-CZ" sz="2800" dirty="0" err="1" smtClean="0"/>
              <a:t>Policy</a:t>
            </a:r>
            <a:r>
              <a:rPr lang="cs-CZ" sz="2800" dirty="0" smtClean="0"/>
              <a:t> – Nastavení</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sp>
        <p:nvSpPr>
          <p:cNvPr id="7" name="Rectangle 3"/>
          <p:cNvSpPr txBox="1">
            <a:spLocks noChangeArrowheads="1"/>
          </p:cNvSpPr>
          <p:nvPr/>
        </p:nvSpPr>
        <p:spPr>
          <a:xfrm>
            <a:off x="325404" y="922317"/>
            <a:ext cx="9572692" cy="5249883"/>
          </a:xfrm>
          <a:prstGeom prst="rect">
            <a:avLst/>
          </a:prstGeom>
        </p:spPr>
        <p:txBody>
          <a:bodyPr/>
          <a:lstStyle/>
          <a:p>
            <a:pPr marL="431800" marR="0" lvl="0" indent="-323850" algn="l" defTabSz="449263" rtl="0" eaLnBrk="1" fontAlgn="base" latinLnBrk="0" hangingPunct="1">
              <a:lnSpc>
                <a:spcPct val="77000"/>
              </a:lnSpc>
              <a:spcBef>
                <a:spcPts val="1425"/>
              </a:spcBef>
              <a:spcAft>
                <a:spcPct val="0"/>
              </a:spcAft>
              <a:buClr>
                <a:srgbClr val="000000"/>
              </a:buClr>
              <a:buSzPct val="45000"/>
              <a:buFont typeface="StarSymbol" charset="0"/>
              <a:buChar char="●"/>
              <a:tabLst/>
              <a:defRPr/>
            </a:pPr>
            <a:r>
              <a:rPr kumimoji="0" lang="en-US" sz="2200" b="0" i="0" u="none" strike="noStrike" kern="0" cap="none" spc="0" normalizeH="0" baseline="0" noProof="0" smtClean="0">
                <a:ln>
                  <a:noFill/>
                </a:ln>
                <a:solidFill>
                  <a:srgbClr val="000000"/>
                </a:solidFill>
                <a:effectLst/>
                <a:uLnTx/>
                <a:uFillTx/>
                <a:latin typeface="+mn-lt"/>
                <a:ea typeface="+mn-ea"/>
                <a:cs typeface="+mn-cs"/>
              </a:rPr>
              <a:t>Registry</a:t>
            </a:r>
            <a:r>
              <a:rPr kumimoji="0" lang="cs-CZ" sz="2200" b="0" i="0" u="none" strike="noStrike" kern="0" cap="none" spc="0" normalizeH="0" baseline="0" noProof="0" smtClean="0">
                <a:ln>
                  <a:noFill/>
                </a:ln>
                <a:solidFill>
                  <a:srgbClr val="000000"/>
                </a:solidFill>
                <a:effectLst/>
                <a:uLnTx/>
                <a:uFillTx/>
                <a:latin typeface="+mn-lt"/>
                <a:ea typeface="+mn-ea"/>
                <a:cs typeface="+mn-cs"/>
              </a:rPr>
              <a:t>: nastavení registru dle administrativních šablon GPO Editoru.</a:t>
            </a:r>
          </a:p>
          <a:p>
            <a:pPr marL="431800" marR="0" lvl="0" indent="-323850" algn="l" defTabSz="449263" rtl="0" eaLnBrk="1" fontAlgn="base" latinLnBrk="0" hangingPunct="1">
              <a:lnSpc>
                <a:spcPct val="77000"/>
              </a:lnSpc>
              <a:spcBef>
                <a:spcPts val="1425"/>
              </a:spcBef>
              <a:spcAft>
                <a:spcPct val="0"/>
              </a:spcAft>
              <a:buClr>
                <a:srgbClr val="000000"/>
              </a:buClr>
              <a:buSzPct val="45000"/>
              <a:buFont typeface="StarSymbol" charset="0"/>
              <a:buChar char="●"/>
              <a:tabLst/>
              <a:defRPr/>
            </a:pPr>
            <a:r>
              <a:rPr kumimoji="0" lang="en-US" sz="2200" b="0" i="0" u="none" strike="noStrike" kern="0" cap="none" spc="0" normalizeH="0" baseline="0" noProof="0" smtClean="0">
                <a:ln>
                  <a:noFill/>
                </a:ln>
                <a:solidFill>
                  <a:srgbClr val="000000"/>
                </a:solidFill>
                <a:effectLst/>
                <a:uLnTx/>
                <a:uFillTx/>
                <a:latin typeface="+mn-lt"/>
                <a:ea typeface="+mn-ea"/>
                <a:cs typeface="+mn-cs"/>
              </a:rPr>
              <a:t>Security</a:t>
            </a:r>
            <a:r>
              <a:rPr kumimoji="0" lang="cs-CZ" sz="2200" b="0" i="0" u="none" strike="noStrike" kern="0" cap="none" spc="0" normalizeH="0" baseline="0" noProof="0" smtClean="0">
                <a:ln>
                  <a:noFill/>
                </a:ln>
                <a:solidFill>
                  <a:srgbClr val="000000"/>
                </a:solidFill>
                <a:effectLst/>
                <a:uLnTx/>
                <a:uFillTx/>
                <a:latin typeface="+mn-lt"/>
                <a:ea typeface="+mn-ea"/>
                <a:cs typeface="+mn-cs"/>
              </a:rPr>
              <a:t>: definice</a:t>
            </a:r>
            <a:r>
              <a:rPr kumimoji="0" lang="en-US" sz="2200" b="0" i="0" u="none" strike="noStrike" kern="0" cap="none" spc="0" normalizeH="0" baseline="0" noProof="0" smtClean="0">
                <a:ln>
                  <a:noFill/>
                </a:ln>
                <a:solidFill>
                  <a:srgbClr val="000000"/>
                </a:solidFill>
                <a:effectLst/>
                <a:uLnTx/>
                <a:uFillTx/>
                <a:latin typeface="+mn-lt"/>
                <a:ea typeface="+mn-ea"/>
                <a:cs typeface="+mn-cs"/>
              </a:rPr>
              <a:t> </a:t>
            </a:r>
            <a:r>
              <a:rPr kumimoji="0" lang="cs-CZ" sz="2200" b="0" i="0" u="none" strike="noStrike" kern="0" cap="none" spc="0" normalizeH="0" baseline="0" noProof="0" smtClean="0">
                <a:ln>
                  <a:noFill/>
                </a:ln>
                <a:solidFill>
                  <a:srgbClr val="000000"/>
                </a:solidFill>
                <a:effectLst/>
                <a:uLnTx/>
                <a:uFillTx/>
                <a:latin typeface="+mn-lt"/>
                <a:ea typeface="+mn-ea"/>
                <a:cs typeface="+mn-cs"/>
              </a:rPr>
              <a:t>nastavení zabezpečení pro </a:t>
            </a:r>
            <a:r>
              <a:rPr kumimoji="0" lang="en-US" sz="2200" b="0" i="0" u="none" strike="noStrike" kern="0" cap="none" spc="0" normalizeH="0" baseline="0" noProof="0" smtClean="0">
                <a:ln>
                  <a:noFill/>
                </a:ln>
                <a:solidFill>
                  <a:srgbClr val="000000"/>
                </a:solidFill>
                <a:effectLst/>
                <a:uLnTx/>
                <a:uFillTx/>
                <a:latin typeface="+mn-lt"/>
                <a:ea typeface="+mn-ea"/>
                <a:cs typeface="+mn-cs"/>
              </a:rPr>
              <a:t>local computer, dom</a:t>
            </a:r>
            <a:r>
              <a:rPr kumimoji="0" lang="cs-CZ" sz="2200" b="0" i="0" u="none" strike="noStrike" kern="0" cap="none" spc="0" normalizeH="0" baseline="0" noProof="0" smtClean="0">
                <a:ln>
                  <a:noFill/>
                </a:ln>
                <a:solidFill>
                  <a:srgbClr val="000000"/>
                </a:solidFill>
                <a:effectLst/>
                <a:uLnTx/>
                <a:uFillTx/>
                <a:latin typeface="+mn-lt"/>
                <a:ea typeface="+mn-ea"/>
                <a:cs typeface="+mn-cs"/>
              </a:rPr>
              <a:t>énu</a:t>
            </a:r>
            <a:r>
              <a:rPr kumimoji="0" lang="en-US" sz="2200" b="0" i="0" u="none" strike="noStrike" kern="0" cap="none" spc="0" normalizeH="0" baseline="0" noProof="0" smtClean="0">
                <a:ln>
                  <a:noFill/>
                </a:ln>
                <a:solidFill>
                  <a:srgbClr val="000000"/>
                </a:solidFill>
                <a:effectLst/>
                <a:uLnTx/>
                <a:uFillTx/>
                <a:latin typeface="+mn-lt"/>
                <a:ea typeface="+mn-ea"/>
                <a:cs typeface="+mn-cs"/>
              </a:rPr>
              <a:t>, </a:t>
            </a:r>
            <a:r>
              <a:rPr kumimoji="0" lang="cs-CZ" sz="2200" b="0" i="0" u="none" strike="noStrike" kern="0" cap="none" spc="0" normalizeH="0" baseline="0" noProof="0" smtClean="0">
                <a:ln>
                  <a:noFill/>
                </a:ln>
                <a:solidFill>
                  <a:srgbClr val="000000"/>
                </a:solidFill>
                <a:effectLst/>
                <a:uLnTx/>
                <a:uFillTx/>
                <a:latin typeface="+mn-lt"/>
                <a:ea typeface="+mn-ea"/>
                <a:cs typeface="+mn-cs"/>
              </a:rPr>
              <a:t>síť</a:t>
            </a:r>
            <a:r>
              <a:rPr kumimoji="0" lang="en-US" sz="2200" b="0" i="0" u="none" strike="noStrike" kern="0" cap="none" spc="0" normalizeH="0" baseline="0" noProof="0" smtClean="0">
                <a:ln>
                  <a:noFill/>
                </a:ln>
                <a:solidFill>
                  <a:srgbClr val="000000"/>
                </a:solidFill>
                <a:effectLst/>
                <a:uLnTx/>
                <a:uFillTx/>
                <a:latin typeface="+mn-lt"/>
                <a:ea typeface="+mn-ea"/>
                <a:cs typeface="+mn-cs"/>
              </a:rPr>
              <a:t>.</a:t>
            </a:r>
          </a:p>
          <a:p>
            <a:pPr marL="431800" marR="0" lvl="0" indent="-323850" algn="l" defTabSz="449263" rtl="0" eaLnBrk="1" fontAlgn="base" latinLnBrk="0" hangingPunct="1">
              <a:lnSpc>
                <a:spcPct val="77000"/>
              </a:lnSpc>
              <a:spcBef>
                <a:spcPts val="1425"/>
              </a:spcBef>
              <a:spcAft>
                <a:spcPct val="0"/>
              </a:spcAft>
              <a:buClr>
                <a:srgbClr val="000000"/>
              </a:buClr>
              <a:buSzPct val="45000"/>
              <a:buFont typeface="StarSymbol" charset="0"/>
              <a:buChar char="●"/>
              <a:tabLst/>
              <a:defRPr/>
            </a:pPr>
            <a:r>
              <a:rPr kumimoji="0" lang="cs-CZ" sz="2200" b="0" i="0" u="none" strike="noStrike" kern="0" cap="none" spc="0" normalizeH="0" baseline="0" noProof="0" smtClean="0">
                <a:ln>
                  <a:noFill/>
                </a:ln>
                <a:solidFill>
                  <a:srgbClr val="000000"/>
                </a:solidFill>
                <a:effectLst/>
                <a:uLnTx/>
                <a:uFillTx/>
                <a:latin typeface="+mn-lt"/>
                <a:ea typeface="+mn-ea"/>
                <a:cs typeface="+mn-cs"/>
              </a:rPr>
              <a:t>Instalace software: d</a:t>
            </a:r>
            <a:r>
              <a:rPr kumimoji="0" lang="en-US" sz="2200" b="0" i="0" u="none" strike="noStrike" kern="0" cap="none" spc="0" normalizeH="0" baseline="0" noProof="0" smtClean="0">
                <a:ln>
                  <a:noFill/>
                </a:ln>
                <a:solidFill>
                  <a:srgbClr val="000000"/>
                </a:solidFill>
                <a:effectLst/>
                <a:uLnTx/>
                <a:uFillTx/>
                <a:latin typeface="+mn-lt"/>
                <a:ea typeface="+mn-ea"/>
                <a:cs typeface="+mn-cs"/>
              </a:rPr>
              <a:t>eploy</a:t>
            </a:r>
            <a:r>
              <a:rPr kumimoji="0" lang="cs-CZ" sz="2200" b="0" i="0" u="none" strike="noStrike" kern="0" cap="none" spc="0" normalizeH="0" baseline="0" noProof="0" smtClean="0">
                <a:ln>
                  <a:noFill/>
                </a:ln>
                <a:solidFill>
                  <a:srgbClr val="000000"/>
                </a:solidFill>
                <a:effectLst/>
                <a:uLnTx/>
                <a:uFillTx/>
                <a:latin typeface="+mn-lt"/>
                <a:ea typeface="+mn-ea"/>
                <a:cs typeface="+mn-cs"/>
              </a:rPr>
              <a:t>ment aplikací jako assigned (instalace vynucená administrátorem) nebo</a:t>
            </a:r>
            <a:r>
              <a:rPr kumimoji="0" lang="en-US" sz="2200" b="0" i="0" u="none" strike="noStrike" kern="0" cap="none" spc="0" normalizeH="0" baseline="0" noProof="0" smtClean="0">
                <a:ln>
                  <a:noFill/>
                </a:ln>
                <a:solidFill>
                  <a:srgbClr val="000000"/>
                </a:solidFill>
                <a:effectLst/>
                <a:uLnTx/>
                <a:uFillTx/>
                <a:latin typeface="+mn-lt"/>
                <a:ea typeface="+mn-ea"/>
                <a:cs typeface="+mn-cs"/>
              </a:rPr>
              <a:t> published (</a:t>
            </a:r>
            <a:r>
              <a:rPr kumimoji="0" lang="cs-CZ" sz="2200" b="0" i="0" u="none" strike="noStrike" kern="0" cap="none" spc="0" normalizeH="0" baseline="0" noProof="0" smtClean="0">
                <a:ln>
                  <a:noFill/>
                </a:ln>
                <a:solidFill>
                  <a:srgbClr val="000000"/>
                </a:solidFill>
                <a:effectLst/>
                <a:uLnTx/>
                <a:uFillTx/>
                <a:latin typeface="+mn-lt"/>
                <a:ea typeface="+mn-ea"/>
                <a:cs typeface="+mn-cs"/>
              </a:rPr>
              <a:t>aplikace je poskytnuta a</a:t>
            </a:r>
            <a:r>
              <a:rPr kumimoji="0" lang="en-US" sz="2200" b="0" i="0" u="none" strike="noStrike" kern="0" cap="none" spc="0" normalizeH="0" baseline="0" noProof="0" smtClean="0">
                <a:ln>
                  <a:noFill/>
                </a:ln>
                <a:solidFill>
                  <a:srgbClr val="000000"/>
                </a:solidFill>
                <a:effectLst/>
                <a:uLnTx/>
                <a:uFillTx/>
                <a:latin typeface="+mn-lt"/>
                <a:ea typeface="+mn-ea"/>
                <a:cs typeface="+mn-cs"/>
              </a:rPr>
              <a:t>d</a:t>
            </a:r>
            <a:r>
              <a:rPr kumimoji="0" lang="cs-CZ" sz="2200" b="0" i="0" u="none" strike="noStrike" kern="0" cap="none" spc="0" normalizeH="0" baseline="0" noProof="0" smtClean="0">
                <a:ln>
                  <a:noFill/>
                </a:ln>
                <a:solidFill>
                  <a:srgbClr val="000000"/>
                </a:solidFill>
                <a:effectLst/>
                <a:uLnTx/>
                <a:uFillTx/>
                <a:latin typeface="+mn-lt"/>
                <a:ea typeface="+mn-ea"/>
                <a:cs typeface="+mn-cs"/>
              </a:rPr>
              <a:t>ministrátorem, uživatelé mohou zvolit instalaci</a:t>
            </a:r>
            <a:r>
              <a:rPr kumimoji="0" lang="en-US" sz="2200" b="0" i="0" u="none" strike="noStrike" kern="0" cap="none" spc="0" normalizeH="0" baseline="0" noProof="0" smtClean="0">
                <a:ln>
                  <a:noFill/>
                </a:ln>
                <a:solidFill>
                  <a:srgbClr val="000000"/>
                </a:solidFill>
                <a:effectLst/>
                <a:uLnTx/>
                <a:uFillTx/>
                <a:latin typeface="+mn-lt"/>
                <a:ea typeface="+mn-ea"/>
                <a:cs typeface="+mn-cs"/>
              </a:rPr>
              <a:t>). </a:t>
            </a:r>
            <a:r>
              <a:rPr kumimoji="0" lang="cs-CZ" sz="2200" b="0" i="0" u="none" strike="noStrike" kern="0" cap="none" spc="0" normalizeH="0" baseline="0" noProof="0" smtClean="0">
                <a:ln>
                  <a:noFill/>
                </a:ln>
                <a:solidFill>
                  <a:srgbClr val="000000"/>
                </a:solidFill>
                <a:effectLst/>
                <a:uLnTx/>
                <a:uFillTx/>
                <a:latin typeface="+mn-lt"/>
                <a:ea typeface="+mn-ea"/>
                <a:cs typeface="+mn-cs"/>
              </a:rPr>
              <a:t>Možnost aktualizace, odinstalace.</a:t>
            </a:r>
            <a:endParaRPr kumimoji="0" lang="en-US" sz="2200" b="0" i="0" u="none" strike="noStrike" kern="0" cap="none" spc="0" normalizeH="0" baseline="0" noProof="0" smtClean="0">
              <a:ln>
                <a:noFill/>
              </a:ln>
              <a:solidFill>
                <a:srgbClr val="000000"/>
              </a:solidFill>
              <a:effectLst/>
              <a:uLnTx/>
              <a:uFillTx/>
              <a:latin typeface="+mn-lt"/>
              <a:ea typeface="+mn-ea"/>
              <a:cs typeface="+mn-cs"/>
            </a:endParaRPr>
          </a:p>
          <a:p>
            <a:pPr marL="431800" marR="0" lvl="0" indent="-323850" algn="l" defTabSz="449263" rtl="0" eaLnBrk="1" fontAlgn="base" latinLnBrk="0" hangingPunct="1">
              <a:lnSpc>
                <a:spcPct val="77000"/>
              </a:lnSpc>
              <a:spcBef>
                <a:spcPts val="1425"/>
              </a:spcBef>
              <a:spcAft>
                <a:spcPct val="0"/>
              </a:spcAft>
              <a:buClr>
                <a:srgbClr val="000000"/>
              </a:buClr>
              <a:buSzPct val="45000"/>
              <a:buFont typeface="StarSymbol" charset="0"/>
              <a:buChar char="●"/>
              <a:tabLst/>
              <a:defRPr/>
            </a:pPr>
            <a:r>
              <a:rPr kumimoji="0" lang="en-US" sz="2200" b="0" i="0" u="none" strike="noStrike" kern="0" cap="none" spc="0" normalizeH="0" baseline="0" noProof="0" smtClean="0">
                <a:ln>
                  <a:noFill/>
                </a:ln>
                <a:solidFill>
                  <a:srgbClr val="000000"/>
                </a:solidFill>
                <a:effectLst/>
                <a:uLnTx/>
                <a:uFillTx/>
                <a:latin typeface="+mn-lt"/>
                <a:ea typeface="+mn-ea"/>
                <a:cs typeface="+mn-cs"/>
              </a:rPr>
              <a:t>Script</a:t>
            </a:r>
            <a:r>
              <a:rPr kumimoji="0" lang="cs-CZ" sz="2200" b="0" i="0" u="none" strike="noStrike" kern="0" cap="none" spc="0" normalizeH="0" baseline="0" noProof="0" smtClean="0">
                <a:ln>
                  <a:noFill/>
                </a:ln>
                <a:solidFill>
                  <a:srgbClr val="000000"/>
                </a:solidFill>
                <a:effectLst/>
                <a:uLnTx/>
                <a:uFillTx/>
                <a:latin typeface="+mn-lt"/>
                <a:ea typeface="+mn-ea"/>
                <a:cs typeface="+mn-cs"/>
              </a:rPr>
              <a:t>y: specifikace scriptů spouštěných po zapnuti / před vypnutím počítače a při přihlášení / odhlášení uživatele.</a:t>
            </a:r>
            <a:endParaRPr kumimoji="0" lang="en-US" sz="2200" b="0" i="0" u="none" strike="noStrike" kern="0" cap="none" spc="0" normalizeH="0" baseline="0" noProof="0" smtClean="0">
              <a:ln>
                <a:noFill/>
              </a:ln>
              <a:solidFill>
                <a:srgbClr val="000000"/>
              </a:solidFill>
              <a:effectLst/>
              <a:uLnTx/>
              <a:uFillTx/>
              <a:latin typeface="+mn-lt"/>
              <a:ea typeface="+mn-ea"/>
              <a:cs typeface="+mn-cs"/>
            </a:endParaRPr>
          </a:p>
          <a:p>
            <a:pPr marL="431800" marR="0" lvl="0" indent="-323850" algn="l" defTabSz="449263" rtl="0" eaLnBrk="1" fontAlgn="base" latinLnBrk="0" hangingPunct="1">
              <a:lnSpc>
                <a:spcPct val="77000"/>
              </a:lnSpc>
              <a:spcBef>
                <a:spcPts val="1425"/>
              </a:spcBef>
              <a:spcAft>
                <a:spcPct val="0"/>
              </a:spcAft>
              <a:buClr>
                <a:srgbClr val="000000"/>
              </a:buClr>
              <a:buSzPct val="45000"/>
              <a:buFont typeface="StarSymbol" charset="0"/>
              <a:buChar char="●"/>
              <a:tabLst/>
              <a:defRPr/>
            </a:pPr>
            <a:r>
              <a:rPr kumimoji="0" lang="cs-CZ" sz="2200" b="0" i="0" u="none" strike="noStrike" kern="0" cap="none" spc="0" normalizeH="0" baseline="0" noProof="0" smtClean="0">
                <a:ln>
                  <a:noFill/>
                </a:ln>
                <a:solidFill>
                  <a:srgbClr val="000000"/>
                </a:solidFill>
                <a:effectLst/>
                <a:uLnTx/>
                <a:uFillTx/>
                <a:latin typeface="+mn-lt"/>
                <a:ea typeface="+mn-ea"/>
                <a:cs typeface="+mn-cs"/>
              </a:rPr>
              <a:t>Nastavení </a:t>
            </a:r>
            <a:r>
              <a:rPr kumimoji="0" lang="en-US" sz="2200" b="0" i="0" u="none" strike="noStrike" kern="0" cap="none" spc="0" normalizeH="0" baseline="0" noProof="0" smtClean="0">
                <a:ln>
                  <a:noFill/>
                </a:ln>
                <a:solidFill>
                  <a:srgbClr val="000000"/>
                </a:solidFill>
                <a:effectLst/>
                <a:uLnTx/>
                <a:uFillTx/>
                <a:latin typeface="+mn-lt"/>
                <a:ea typeface="+mn-ea"/>
                <a:cs typeface="+mn-cs"/>
              </a:rPr>
              <a:t>Internet Explorer</a:t>
            </a:r>
            <a:r>
              <a:rPr kumimoji="0" lang="cs-CZ" sz="2200" b="0" i="0" u="none" strike="noStrike" kern="0" cap="none" spc="0" normalizeH="0" baseline="0" noProof="0" smtClean="0">
                <a:ln>
                  <a:noFill/>
                </a:ln>
                <a:solidFill>
                  <a:srgbClr val="000000"/>
                </a:solidFill>
                <a:effectLst/>
                <a:uLnTx/>
                <a:uFillTx/>
                <a:latin typeface="+mn-lt"/>
                <a:ea typeface="+mn-ea"/>
                <a:cs typeface="+mn-cs"/>
              </a:rPr>
              <a:t>u:</a:t>
            </a:r>
            <a:r>
              <a:rPr kumimoji="0" lang="en-US" sz="2200" b="0" i="0" u="none" strike="noStrike" kern="0" cap="none" spc="0" normalizeH="0" baseline="0" noProof="0" smtClean="0">
                <a:ln>
                  <a:noFill/>
                </a:ln>
                <a:solidFill>
                  <a:srgbClr val="000000"/>
                </a:solidFill>
                <a:effectLst/>
                <a:uLnTx/>
                <a:uFillTx/>
                <a:latin typeface="+mn-lt"/>
                <a:ea typeface="+mn-ea"/>
                <a:cs typeface="+mn-cs"/>
              </a:rPr>
              <a:t> </a:t>
            </a:r>
            <a:r>
              <a:rPr kumimoji="0" lang="cs-CZ" sz="2200" b="0" i="0" u="none" strike="noStrike" kern="0" cap="none" spc="0" normalizeH="0" baseline="0" noProof="0" smtClean="0">
                <a:ln>
                  <a:noFill/>
                </a:ln>
                <a:solidFill>
                  <a:srgbClr val="000000"/>
                </a:solidFill>
                <a:effectLst/>
                <a:uLnTx/>
                <a:uFillTx/>
                <a:latin typeface="+mn-lt"/>
                <a:ea typeface="+mn-ea"/>
                <a:cs typeface="+mn-cs"/>
              </a:rPr>
              <a:t>správa a customizace </a:t>
            </a:r>
            <a:r>
              <a:rPr kumimoji="0" lang="en-US" sz="2200" b="0" i="0" u="none" strike="noStrike" kern="0" cap="none" spc="0" normalizeH="0" baseline="0" noProof="0" smtClean="0">
                <a:ln>
                  <a:noFill/>
                </a:ln>
                <a:solidFill>
                  <a:srgbClr val="000000"/>
                </a:solidFill>
                <a:effectLst/>
                <a:uLnTx/>
                <a:uFillTx/>
                <a:latin typeface="+mn-lt"/>
                <a:ea typeface="+mn-ea"/>
                <a:cs typeface="+mn-cs"/>
              </a:rPr>
              <a:t>Microsoft Internet Explorer</a:t>
            </a:r>
            <a:r>
              <a:rPr kumimoji="0" lang="cs-CZ" sz="2200" b="0" i="0" u="none" strike="noStrike" kern="0" cap="none" spc="0" normalizeH="0" baseline="0" noProof="0" smtClean="0">
                <a:ln>
                  <a:noFill/>
                </a:ln>
                <a:solidFill>
                  <a:srgbClr val="000000"/>
                </a:solidFill>
                <a:effectLst/>
                <a:uLnTx/>
                <a:uFillTx/>
                <a:latin typeface="+mn-lt"/>
                <a:ea typeface="+mn-ea"/>
                <a:cs typeface="+mn-cs"/>
              </a:rPr>
              <a:t>u na OS</a:t>
            </a:r>
            <a:r>
              <a:rPr kumimoji="0" lang="en-US" sz="2200" b="0" i="0" u="none" strike="noStrike" kern="0" cap="none" spc="0" normalizeH="0" baseline="0" noProof="0" smtClean="0">
                <a:ln>
                  <a:noFill/>
                </a:ln>
                <a:solidFill>
                  <a:srgbClr val="000000"/>
                </a:solidFill>
                <a:effectLst/>
                <a:uLnTx/>
                <a:uFillTx/>
                <a:latin typeface="+mn-lt"/>
                <a:ea typeface="+mn-ea"/>
                <a:cs typeface="+mn-cs"/>
              </a:rPr>
              <a:t> Microsoft Windows 2000 </a:t>
            </a:r>
            <a:r>
              <a:rPr kumimoji="0" lang="cs-CZ" sz="2200" b="0" i="0" u="none" strike="noStrike" kern="0" cap="none" spc="0" normalizeH="0" baseline="0" noProof="0" smtClean="0">
                <a:ln>
                  <a:noFill/>
                </a:ln>
                <a:solidFill>
                  <a:srgbClr val="000000"/>
                </a:solidFill>
                <a:effectLst/>
                <a:uLnTx/>
                <a:uFillTx/>
                <a:latin typeface="+mn-lt"/>
                <a:ea typeface="+mn-ea"/>
                <a:cs typeface="+mn-cs"/>
              </a:rPr>
              <a:t>novějších.</a:t>
            </a:r>
          </a:p>
          <a:p>
            <a:pPr marL="431800" marR="0" lvl="0" indent="-323850" algn="l" defTabSz="449263" rtl="0" eaLnBrk="1" fontAlgn="base" latinLnBrk="0" hangingPunct="1">
              <a:lnSpc>
                <a:spcPct val="77000"/>
              </a:lnSpc>
              <a:spcBef>
                <a:spcPts val="1425"/>
              </a:spcBef>
              <a:spcAft>
                <a:spcPct val="0"/>
              </a:spcAft>
              <a:buClr>
                <a:srgbClr val="000000"/>
              </a:buClr>
              <a:buSzPct val="45000"/>
              <a:buFont typeface="StarSymbol" charset="0"/>
              <a:buChar char="●"/>
              <a:tabLst/>
              <a:defRPr/>
            </a:pPr>
            <a:r>
              <a:rPr kumimoji="0" lang="en-US" sz="2200" b="0" i="0" u="none" strike="noStrike" kern="0" cap="none" spc="0" normalizeH="0" baseline="0" noProof="0" smtClean="0">
                <a:ln>
                  <a:noFill/>
                </a:ln>
                <a:solidFill>
                  <a:srgbClr val="000000"/>
                </a:solidFill>
                <a:effectLst/>
                <a:uLnTx/>
                <a:uFillTx/>
                <a:latin typeface="+mn-lt"/>
                <a:ea typeface="+mn-ea"/>
                <a:cs typeface="+mn-cs"/>
              </a:rPr>
              <a:t>Folder redirection</a:t>
            </a:r>
            <a:r>
              <a:rPr kumimoji="0" lang="cs-CZ" sz="2200" b="0" i="0" u="none" strike="noStrike" kern="0" cap="none" spc="0" normalizeH="0" baseline="0" noProof="0" smtClean="0">
                <a:ln>
                  <a:noFill/>
                </a:ln>
                <a:solidFill>
                  <a:srgbClr val="000000"/>
                </a:solidFill>
                <a:effectLst/>
                <a:uLnTx/>
                <a:uFillTx/>
                <a:latin typeface="+mn-lt"/>
                <a:ea typeface="+mn-ea"/>
                <a:cs typeface="+mn-cs"/>
              </a:rPr>
              <a:t>: přesměrování speciálních složek na síť.</a:t>
            </a:r>
            <a:endParaRPr kumimoji="0" lang="cs-CZ" sz="2200" b="0" i="0" u="none" strike="noStrike" kern="0" cap="none" spc="0" normalizeH="0" baseline="0" noProof="0" dirty="0">
              <a:ln>
                <a:noFill/>
              </a:ln>
              <a:solidFill>
                <a:srgbClr val="00000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err="1" smtClean="0"/>
              <a:t>Group</a:t>
            </a:r>
            <a:r>
              <a:rPr lang="cs-CZ" sz="2800" dirty="0" smtClean="0"/>
              <a:t> </a:t>
            </a:r>
            <a:r>
              <a:rPr lang="cs-CZ" sz="2800" dirty="0" err="1" smtClean="0"/>
              <a:t>Policy</a:t>
            </a:r>
            <a:r>
              <a:rPr lang="cs-CZ" sz="2800" dirty="0" smtClean="0"/>
              <a:t> – </a:t>
            </a:r>
            <a:r>
              <a:rPr lang="cs-CZ" sz="2800" dirty="0" err="1" smtClean="0"/>
              <a:t>Policies</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sp>
        <p:nvSpPr>
          <p:cNvPr id="7" name="Rectangle 3"/>
          <p:cNvSpPr txBox="1">
            <a:spLocks noChangeArrowheads="1"/>
          </p:cNvSpPr>
          <p:nvPr/>
        </p:nvSpPr>
        <p:spPr>
          <a:xfrm>
            <a:off x="325404" y="922317"/>
            <a:ext cx="9572692" cy="5249883"/>
          </a:xfrm>
          <a:prstGeom prst="rect">
            <a:avLst/>
          </a:prstGeom>
        </p:spPr>
        <p:txBody>
          <a:bodyPr/>
          <a:lstStyle/>
          <a:p>
            <a:pPr marL="431800" marR="0" lvl="0" indent="-323850" algn="l" defTabSz="449263" rtl="0" eaLnBrk="1" fontAlgn="base" latinLnBrk="0" hangingPunct="1">
              <a:lnSpc>
                <a:spcPct val="77000"/>
              </a:lnSpc>
              <a:spcBef>
                <a:spcPts val="1425"/>
              </a:spcBef>
              <a:spcAft>
                <a:spcPct val="0"/>
              </a:spcAft>
              <a:buClr>
                <a:srgbClr val="000000"/>
              </a:buClr>
              <a:buSzPct val="45000"/>
              <a:tabLst/>
              <a:defRPr/>
            </a:pPr>
            <a:r>
              <a:rPr kumimoji="0" lang="cs-CZ" sz="2200" b="0" i="0" u="none" strike="noStrike" kern="0" cap="none" spc="0" normalizeH="0" baseline="0" noProof="0" dirty="0" smtClean="0">
                <a:ln>
                  <a:noFill/>
                </a:ln>
                <a:solidFill>
                  <a:srgbClr val="000000"/>
                </a:solidFill>
                <a:effectLst/>
                <a:uLnTx/>
                <a:uFillTx/>
                <a:latin typeface="+mn-lt"/>
                <a:ea typeface="+mn-ea"/>
                <a:cs typeface="+mn-cs"/>
              </a:rPr>
              <a:t>COMPUTER</a:t>
            </a:r>
            <a:r>
              <a:rPr kumimoji="0" lang="cs-CZ" sz="2200" b="0" i="0" u="none" strike="noStrike" kern="0" cap="none" spc="0" normalizeH="0" noProof="0" dirty="0" smtClean="0">
                <a:ln>
                  <a:noFill/>
                </a:ln>
                <a:solidFill>
                  <a:srgbClr val="000000"/>
                </a:solidFill>
                <a:effectLst/>
                <a:uLnTx/>
                <a:uFillTx/>
                <a:latin typeface="+mn-lt"/>
                <a:ea typeface="+mn-ea"/>
                <a:cs typeface="+mn-cs"/>
              </a:rPr>
              <a:t> </a:t>
            </a:r>
            <a:r>
              <a:rPr kumimoji="0" lang="cs-CZ" sz="2200" b="0" i="0" u="none" strike="noStrike" kern="0" cap="none" spc="0" normalizeH="0" noProof="0" dirty="0" err="1" smtClean="0">
                <a:ln>
                  <a:noFill/>
                </a:ln>
                <a:solidFill>
                  <a:srgbClr val="000000"/>
                </a:solidFill>
                <a:effectLst/>
                <a:uLnTx/>
                <a:uFillTx/>
                <a:latin typeface="+mn-lt"/>
                <a:ea typeface="+mn-ea"/>
                <a:cs typeface="+mn-cs"/>
              </a:rPr>
              <a:t>policies</a:t>
            </a:r>
            <a:r>
              <a:rPr lang="cs-CZ" sz="2200" kern="0" dirty="0" smtClean="0">
                <a:solidFill>
                  <a:srgbClr val="000000"/>
                </a:solidFill>
                <a:latin typeface="+mn-lt"/>
              </a:rPr>
              <a:t>:</a:t>
            </a:r>
          </a:p>
          <a:p>
            <a:pPr marL="431800" lvl="0" indent="-323850" defTabSz="449263" eaLnBrk="1" hangingPunct="1">
              <a:lnSpc>
                <a:spcPct val="77000"/>
              </a:lnSpc>
              <a:spcBef>
                <a:spcPts val="1425"/>
              </a:spcBef>
              <a:buClr>
                <a:srgbClr val="000000"/>
              </a:buClr>
              <a:buSzPct val="45000"/>
              <a:buFont typeface="Arial" pitchFamily="34" charset="0"/>
              <a:buChar char="•"/>
            </a:pPr>
            <a:r>
              <a:rPr lang="cs-CZ" sz="2200" kern="0" dirty="0" smtClean="0">
                <a:solidFill>
                  <a:srgbClr val="000000"/>
                </a:solidFill>
                <a:latin typeface="+mn-lt"/>
              </a:rPr>
              <a:t>Nastavení POČÍTAČE, případně všech uživatelů PC</a:t>
            </a:r>
          </a:p>
          <a:p>
            <a:pPr marL="431800" lvl="0" indent="-323850" defTabSz="449263" eaLnBrk="1" hangingPunct="1">
              <a:lnSpc>
                <a:spcPct val="77000"/>
              </a:lnSpc>
              <a:spcBef>
                <a:spcPts val="1425"/>
              </a:spcBef>
              <a:buClr>
                <a:srgbClr val="000000"/>
              </a:buClr>
              <a:buSzPct val="45000"/>
              <a:buFont typeface="Arial" pitchFamily="34" charset="0"/>
              <a:buChar char="•"/>
            </a:pPr>
            <a:r>
              <a:rPr lang="cs-CZ" sz="2200" kern="0" dirty="0" smtClean="0">
                <a:solidFill>
                  <a:srgbClr val="000000"/>
                </a:solidFill>
                <a:latin typeface="+mn-lt"/>
              </a:rPr>
              <a:t>Aplikuje se po startu</a:t>
            </a:r>
          </a:p>
          <a:p>
            <a:pPr marL="431800" lvl="0" indent="-323850" defTabSz="449263" eaLnBrk="1" hangingPunct="1">
              <a:lnSpc>
                <a:spcPct val="77000"/>
              </a:lnSpc>
              <a:spcBef>
                <a:spcPts val="1425"/>
              </a:spcBef>
              <a:buClr>
                <a:srgbClr val="000000"/>
              </a:buClr>
              <a:buSzPct val="45000"/>
              <a:buFont typeface="Arial" pitchFamily="34" charset="0"/>
              <a:buChar char="•"/>
            </a:pPr>
            <a:endParaRPr lang="cs-CZ" sz="2200" kern="0" dirty="0" smtClean="0">
              <a:solidFill>
                <a:srgbClr val="000000"/>
              </a:solidFill>
              <a:latin typeface="+mn-lt"/>
            </a:endParaRPr>
          </a:p>
          <a:p>
            <a:pPr marL="431800" lvl="0" indent="-323850" defTabSz="449263" eaLnBrk="1" hangingPunct="1">
              <a:lnSpc>
                <a:spcPct val="77000"/>
              </a:lnSpc>
              <a:spcBef>
                <a:spcPts val="1425"/>
              </a:spcBef>
              <a:buClr>
                <a:srgbClr val="000000"/>
              </a:buClr>
              <a:buSzPct val="45000"/>
            </a:pPr>
            <a:r>
              <a:rPr lang="cs-CZ" sz="2200" kern="0" dirty="0" smtClean="0">
                <a:solidFill>
                  <a:srgbClr val="000000"/>
                </a:solidFill>
                <a:latin typeface="+mn-lt"/>
              </a:rPr>
              <a:t>USER </a:t>
            </a:r>
            <a:r>
              <a:rPr lang="cs-CZ" sz="2200" kern="0" dirty="0" err="1" smtClean="0">
                <a:solidFill>
                  <a:srgbClr val="000000"/>
                </a:solidFill>
                <a:latin typeface="+mn-lt"/>
              </a:rPr>
              <a:t>policies</a:t>
            </a:r>
            <a:r>
              <a:rPr lang="cs-CZ" sz="2200" kern="0" dirty="0" smtClean="0">
                <a:solidFill>
                  <a:srgbClr val="000000"/>
                </a:solidFill>
                <a:latin typeface="+mn-lt"/>
              </a:rPr>
              <a:t>:</a:t>
            </a:r>
          </a:p>
          <a:p>
            <a:pPr marL="431800" lvl="0" indent="-323850" defTabSz="449263" eaLnBrk="1" hangingPunct="1">
              <a:lnSpc>
                <a:spcPct val="77000"/>
              </a:lnSpc>
              <a:spcBef>
                <a:spcPts val="1425"/>
              </a:spcBef>
              <a:buClr>
                <a:srgbClr val="000000"/>
              </a:buClr>
              <a:buSzPct val="45000"/>
              <a:buFont typeface="Arial" pitchFamily="34" charset="0"/>
              <a:buChar char="•"/>
            </a:pPr>
            <a:r>
              <a:rPr lang="cs-CZ" sz="2200" kern="0" dirty="0" smtClean="0">
                <a:solidFill>
                  <a:srgbClr val="000000"/>
                </a:solidFill>
                <a:latin typeface="+mn-lt"/>
              </a:rPr>
              <a:t>Nastavení UŽIVATELE</a:t>
            </a:r>
          </a:p>
          <a:p>
            <a:pPr marL="431800" lvl="0" indent="-323850" defTabSz="449263" eaLnBrk="1" hangingPunct="1">
              <a:lnSpc>
                <a:spcPct val="77000"/>
              </a:lnSpc>
              <a:spcBef>
                <a:spcPts val="1425"/>
              </a:spcBef>
              <a:buClr>
                <a:srgbClr val="000000"/>
              </a:buClr>
              <a:buSzPct val="45000"/>
              <a:buFont typeface="Arial" pitchFamily="34" charset="0"/>
              <a:buChar char="•"/>
            </a:pPr>
            <a:r>
              <a:rPr lang="cs-CZ" sz="2200" kern="0" dirty="0" smtClean="0">
                <a:solidFill>
                  <a:srgbClr val="000000"/>
                </a:solidFill>
                <a:latin typeface="+mn-lt"/>
              </a:rPr>
              <a:t>Aplikuje se po přihlášení</a:t>
            </a:r>
          </a:p>
          <a:p>
            <a:pPr marL="431800" marR="0" lvl="0" indent="-323850" algn="l" defTabSz="449263" rtl="0" eaLnBrk="1" fontAlgn="base" latinLnBrk="0" hangingPunct="1">
              <a:lnSpc>
                <a:spcPct val="77000"/>
              </a:lnSpc>
              <a:spcBef>
                <a:spcPts val="1425"/>
              </a:spcBef>
              <a:spcAft>
                <a:spcPct val="0"/>
              </a:spcAft>
              <a:buClr>
                <a:srgbClr val="000000"/>
              </a:buClr>
              <a:buSzPct val="45000"/>
              <a:buFont typeface="StarSymbol" charset="0"/>
              <a:buChar char="●"/>
              <a:tabLst/>
              <a:defRPr/>
            </a:pPr>
            <a:endParaRPr kumimoji="0" lang="cs-CZ" sz="2200" b="0" i="0" u="none" strike="noStrike" kern="0" cap="none" spc="0" normalizeH="0" noProof="0" dirty="0" smtClean="0">
              <a:ln>
                <a:noFill/>
              </a:ln>
              <a:solidFill>
                <a:srgbClr val="00000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err="1" smtClean="0"/>
              <a:t>Group</a:t>
            </a:r>
            <a:r>
              <a:rPr lang="cs-CZ" sz="2800" dirty="0" smtClean="0"/>
              <a:t> </a:t>
            </a:r>
            <a:r>
              <a:rPr lang="cs-CZ" sz="2800" dirty="0" err="1" smtClean="0"/>
              <a:t>Policy</a:t>
            </a:r>
            <a:r>
              <a:rPr lang="cs-CZ" sz="2800" dirty="0" smtClean="0"/>
              <a:t> – Příklady </a:t>
            </a:r>
            <a:r>
              <a:rPr lang="cs-CZ" sz="2800" dirty="0" err="1" smtClean="0"/>
              <a:t>Computer</a:t>
            </a:r>
            <a:r>
              <a:rPr lang="cs-CZ" sz="2800" dirty="0" smtClean="0"/>
              <a:t> a User </a:t>
            </a:r>
            <a:r>
              <a:rPr lang="cs-CZ" sz="2800" dirty="0" err="1" smtClean="0"/>
              <a:t>pol</a:t>
            </a:r>
            <a:r>
              <a:rPr lang="cs-CZ" sz="2800" dirty="0" smtClean="0"/>
              <a:t>.</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pic>
        <p:nvPicPr>
          <p:cNvPr id="5" name="Picture 3"/>
          <p:cNvPicPr>
            <a:picLocks noChangeAspect="1" noChangeArrowheads="1"/>
          </p:cNvPicPr>
          <p:nvPr/>
        </p:nvPicPr>
        <p:blipFill>
          <a:blip r:embed="rId2" cstate="print"/>
          <a:srcRect/>
          <a:stretch>
            <a:fillRect/>
          </a:stretch>
        </p:blipFill>
        <p:spPr bwMode="auto">
          <a:xfrm>
            <a:off x="325404" y="993755"/>
            <a:ext cx="6248400" cy="4686300"/>
          </a:xfrm>
          <a:prstGeom prst="rect">
            <a:avLst/>
          </a:prstGeom>
          <a:noFill/>
          <a:ln w="9525">
            <a:noFill/>
            <a:miter lim="800000"/>
            <a:headEnd/>
            <a:tailEnd/>
          </a:ln>
          <a:effectLst/>
        </p:spPr>
      </p:pic>
      <p:pic>
        <p:nvPicPr>
          <p:cNvPr id="8" name="Picture 4"/>
          <p:cNvPicPr>
            <a:picLocks noChangeAspect="1" noChangeArrowheads="1"/>
          </p:cNvPicPr>
          <p:nvPr/>
        </p:nvPicPr>
        <p:blipFill>
          <a:blip r:embed="rId3" cstate="print"/>
          <a:srcRect/>
          <a:stretch>
            <a:fillRect/>
          </a:stretch>
        </p:blipFill>
        <p:spPr bwMode="auto">
          <a:xfrm>
            <a:off x="2968610" y="1993887"/>
            <a:ext cx="3829050" cy="3562350"/>
          </a:xfrm>
          <a:prstGeom prst="rect">
            <a:avLst/>
          </a:prstGeom>
          <a:noFill/>
          <a:ln w="9525">
            <a:noFill/>
            <a:miter lim="800000"/>
            <a:headEnd/>
            <a:tailEnd/>
          </a:ln>
          <a:effectLst/>
        </p:spPr>
      </p:pic>
      <p:pic>
        <p:nvPicPr>
          <p:cNvPr id="9" name="Picture 3"/>
          <p:cNvPicPr>
            <a:picLocks noChangeAspect="1" noChangeArrowheads="1"/>
          </p:cNvPicPr>
          <p:nvPr/>
        </p:nvPicPr>
        <p:blipFill>
          <a:blip r:embed="rId4" cstate="print"/>
          <a:srcRect/>
          <a:stretch>
            <a:fillRect/>
          </a:stretch>
        </p:blipFill>
        <p:spPr bwMode="auto">
          <a:xfrm>
            <a:off x="1825602" y="2208201"/>
            <a:ext cx="6248400" cy="4686300"/>
          </a:xfrm>
          <a:prstGeom prst="rect">
            <a:avLst/>
          </a:prstGeom>
          <a:noFill/>
          <a:ln w="9525">
            <a:noFill/>
            <a:miter lim="800000"/>
            <a:headEnd/>
            <a:tailEnd/>
          </a:ln>
          <a:effectLst/>
        </p:spPr>
      </p:pic>
      <p:pic>
        <p:nvPicPr>
          <p:cNvPr id="10" name="Picture 4"/>
          <p:cNvPicPr>
            <a:picLocks noChangeAspect="1" noChangeArrowheads="1"/>
          </p:cNvPicPr>
          <p:nvPr/>
        </p:nvPicPr>
        <p:blipFill>
          <a:blip r:embed="rId5" cstate="print"/>
          <a:srcRect/>
          <a:stretch>
            <a:fillRect/>
          </a:stretch>
        </p:blipFill>
        <p:spPr bwMode="auto">
          <a:xfrm>
            <a:off x="4897436" y="2708267"/>
            <a:ext cx="3829050" cy="42481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err="1" smtClean="0"/>
              <a:t>Group</a:t>
            </a:r>
            <a:r>
              <a:rPr lang="cs-CZ" sz="2800" dirty="0" smtClean="0"/>
              <a:t> </a:t>
            </a:r>
            <a:r>
              <a:rPr lang="cs-CZ" sz="2800" dirty="0" err="1" smtClean="0"/>
              <a:t>Policy</a:t>
            </a:r>
            <a:r>
              <a:rPr lang="cs-CZ" sz="2800" dirty="0" smtClean="0"/>
              <a:t> – </a:t>
            </a:r>
            <a:r>
              <a:rPr lang="cs-CZ" sz="2800" dirty="0" err="1" smtClean="0"/>
              <a:t>cenralizovaná</a:t>
            </a:r>
            <a:r>
              <a:rPr lang="cs-CZ" sz="2800" dirty="0" smtClean="0"/>
              <a:t> instalace SW</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pic>
        <p:nvPicPr>
          <p:cNvPr id="11" name="Picture 3"/>
          <p:cNvPicPr>
            <a:picLocks noChangeAspect="1" noChangeArrowheads="1"/>
          </p:cNvPicPr>
          <p:nvPr/>
        </p:nvPicPr>
        <p:blipFill>
          <a:blip r:embed="rId2" cstate="print"/>
          <a:srcRect/>
          <a:stretch>
            <a:fillRect/>
          </a:stretch>
        </p:blipFill>
        <p:spPr bwMode="auto">
          <a:xfrm>
            <a:off x="325404" y="922317"/>
            <a:ext cx="6172200" cy="4629150"/>
          </a:xfrm>
          <a:prstGeom prst="rect">
            <a:avLst/>
          </a:prstGeom>
          <a:noFill/>
          <a:ln w="9525">
            <a:noFill/>
            <a:miter lim="800000"/>
            <a:headEnd/>
            <a:tailEnd/>
          </a:ln>
          <a:effectLst/>
        </p:spPr>
      </p:pic>
      <p:pic>
        <p:nvPicPr>
          <p:cNvPr id="12" name="Picture 4"/>
          <p:cNvPicPr>
            <a:picLocks noChangeAspect="1" noChangeArrowheads="1"/>
          </p:cNvPicPr>
          <p:nvPr/>
        </p:nvPicPr>
        <p:blipFill>
          <a:blip r:embed="rId3" cstate="print"/>
          <a:srcRect/>
          <a:stretch>
            <a:fillRect/>
          </a:stretch>
        </p:blipFill>
        <p:spPr bwMode="auto">
          <a:xfrm>
            <a:off x="3397238" y="2708267"/>
            <a:ext cx="4195763" cy="3051175"/>
          </a:xfrm>
          <a:prstGeom prst="rect">
            <a:avLst/>
          </a:prstGeom>
          <a:noFill/>
          <a:ln w="9525">
            <a:noFill/>
            <a:miter lim="800000"/>
            <a:headEnd/>
            <a:tailEnd/>
          </a:ln>
          <a:effectLst/>
        </p:spPr>
      </p:pic>
      <p:pic>
        <p:nvPicPr>
          <p:cNvPr id="13" name="Picture 5"/>
          <p:cNvPicPr>
            <a:picLocks noChangeAspect="1" noChangeArrowheads="1"/>
          </p:cNvPicPr>
          <p:nvPr/>
        </p:nvPicPr>
        <p:blipFill>
          <a:blip r:embed="rId4" cstate="print"/>
          <a:srcRect/>
          <a:stretch>
            <a:fillRect/>
          </a:stretch>
        </p:blipFill>
        <p:spPr bwMode="auto">
          <a:xfrm>
            <a:off x="5969006" y="2351077"/>
            <a:ext cx="3295650" cy="22098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smtClean="0"/>
              <a:t>Zabezpečení</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sp>
        <p:nvSpPr>
          <p:cNvPr id="5" name="Content Placeholder 2"/>
          <p:cNvSpPr txBox="1">
            <a:spLocks/>
          </p:cNvSpPr>
          <p:nvPr/>
        </p:nvSpPr>
        <p:spPr bwMode="auto">
          <a:xfrm>
            <a:off x="325404" y="922317"/>
            <a:ext cx="8226425" cy="44148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r>
              <a:rPr kumimoji="0" lang="en-US" sz="2800" b="0" i="0" u="none" strike="noStrike" kern="0" cap="none" spc="0" normalizeH="0" baseline="0" noProof="0" dirty="0" smtClean="0">
                <a:ln>
                  <a:noFill/>
                </a:ln>
                <a:solidFill>
                  <a:srgbClr val="000000"/>
                </a:solidFill>
                <a:effectLst/>
                <a:uLnTx/>
                <a:uFillTx/>
                <a:latin typeface="+mn-lt"/>
                <a:ea typeface="+mn-ea"/>
                <a:cs typeface="+mn-cs"/>
              </a:rPr>
              <a:t>Windows m</a:t>
            </a:r>
            <a:r>
              <a:rPr kumimoji="0" lang="cs-CZ" sz="2800" b="0" i="0" u="none" strike="noStrike" kern="0" cap="none" spc="0" normalizeH="0" baseline="0" noProof="0" dirty="0" smtClean="0">
                <a:ln>
                  <a:noFill/>
                </a:ln>
                <a:solidFill>
                  <a:srgbClr val="000000"/>
                </a:solidFill>
                <a:effectLst/>
                <a:uLnTx/>
                <a:uFillTx/>
                <a:latin typeface="+mn-lt"/>
                <a:ea typeface="+mn-ea"/>
                <a:cs typeface="+mn-cs"/>
              </a:rPr>
              <a:t>á</a:t>
            </a:r>
            <a:r>
              <a:rPr kumimoji="0" lang="en-US" sz="2800" b="0" i="0" u="none" strike="noStrike" kern="0" cap="none" spc="0" normalizeH="0" baseline="0" noProof="0" dirty="0" smtClean="0">
                <a:ln>
                  <a:noFill/>
                </a:ln>
                <a:solidFill>
                  <a:srgbClr val="000000"/>
                </a:solidFill>
                <a:effectLst/>
                <a:uLnTx/>
                <a:uFillTx/>
                <a:latin typeface="+mn-lt"/>
                <a:ea typeface="+mn-ea"/>
                <a:cs typeface="+mn-cs"/>
              </a:rPr>
              <a:t> </a:t>
            </a:r>
            <a:r>
              <a:rPr kumimoji="0" lang="en-US" sz="2800" b="0" i="0" u="none" strike="noStrike" kern="0" cap="none" spc="0" normalizeH="0" baseline="0" noProof="0" dirty="0" err="1" smtClean="0">
                <a:ln>
                  <a:noFill/>
                </a:ln>
                <a:solidFill>
                  <a:srgbClr val="000000"/>
                </a:solidFill>
                <a:effectLst/>
                <a:uLnTx/>
                <a:uFillTx/>
                <a:latin typeface="+mn-lt"/>
                <a:ea typeface="+mn-ea"/>
                <a:cs typeface="+mn-cs"/>
              </a:rPr>
              <a:t>pov</a:t>
            </a:r>
            <a:r>
              <a:rPr kumimoji="0" lang="cs-CZ" sz="2800" b="0" i="0" u="none" strike="noStrike" kern="0" cap="none" spc="0" normalizeH="0" baseline="0" noProof="0" dirty="0" smtClean="0">
                <a:ln>
                  <a:noFill/>
                </a:ln>
                <a:solidFill>
                  <a:srgbClr val="000000"/>
                </a:solidFill>
                <a:effectLst/>
                <a:uLnTx/>
                <a:uFillTx/>
                <a:latin typeface="+mn-lt"/>
                <a:ea typeface="+mn-ea"/>
                <a:cs typeface="+mn-cs"/>
              </a:rPr>
              <a:t>ě</a:t>
            </a:r>
            <a:r>
              <a:rPr kumimoji="0" lang="en-US" sz="2800" b="0" i="0" u="none" strike="noStrike" kern="0" cap="none" spc="0" normalizeH="0" baseline="0" noProof="0" dirty="0" err="1" smtClean="0">
                <a:ln>
                  <a:noFill/>
                </a:ln>
                <a:solidFill>
                  <a:srgbClr val="000000"/>
                </a:solidFill>
                <a:effectLst/>
                <a:uLnTx/>
                <a:uFillTx/>
                <a:latin typeface="+mn-lt"/>
                <a:ea typeface="+mn-ea"/>
                <a:cs typeface="+mn-cs"/>
              </a:rPr>
              <a:t>st</a:t>
            </a:r>
            <a:r>
              <a:rPr kumimoji="0" lang="en-US" sz="2800" b="0" i="0" u="none" strike="noStrike" kern="0" cap="none" spc="0" normalizeH="0" baseline="0" noProof="0" dirty="0" smtClean="0">
                <a:ln>
                  <a:noFill/>
                </a:ln>
                <a:solidFill>
                  <a:srgbClr val="000000"/>
                </a:solidFill>
                <a:effectLst/>
                <a:uLnTx/>
                <a:uFillTx/>
                <a:latin typeface="+mn-lt"/>
                <a:ea typeface="+mn-ea"/>
                <a:cs typeface="+mn-cs"/>
              </a:rPr>
              <a:t> </a:t>
            </a:r>
            <a:r>
              <a:rPr kumimoji="0" lang="en-US" sz="2800" b="0" i="0" u="none" strike="noStrike" kern="0" cap="none" spc="0" normalizeH="0" baseline="0" noProof="0" dirty="0" err="1" smtClean="0">
                <a:ln>
                  <a:noFill/>
                </a:ln>
                <a:solidFill>
                  <a:srgbClr val="000000"/>
                </a:solidFill>
                <a:effectLst/>
                <a:uLnTx/>
                <a:uFillTx/>
                <a:latin typeface="+mn-lt"/>
                <a:ea typeface="+mn-ea"/>
                <a:cs typeface="+mn-cs"/>
              </a:rPr>
              <a:t>nebezpe</a:t>
            </a:r>
            <a:r>
              <a:rPr kumimoji="0" lang="cs-CZ" sz="2800" b="0" i="0" u="none" strike="noStrike" kern="0" cap="none" spc="0" normalizeH="0" baseline="0" noProof="0" dirty="0" smtClean="0">
                <a:ln>
                  <a:noFill/>
                </a:ln>
                <a:solidFill>
                  <a:srgbClr val="000000"/>
                </a:solidFill>
                <a:effectLst/>
                <a:uLnTx/>
                <a:uFillTx/>
                <a:latin typeface="+mn-lt"/>
                <a:ea typeface="+mn-ea"/>
                <a:cs typeface="+mn-cs"/>
              </a:rPr>
              <a:t>č</a:t>
            </a:r>
            <a:r>
              <a:rPr kumimoji="0" lang="en-US" sz="2800" b="0" i="0" u="none" strike="noStrike" kern="0" cap="none" spc="0" normalizeH="0" baseline="0" noProof="0" dirty="0" smtClean="0">
                <a:ln>
                  <a:noFill/>
                </a:ln>
                <a:solidFill>
                  <a:srgbClr val="000000"/>
                </a:solidFill>
                <a:effectLst/>
                <a:uLnTx/>
                <a:uFillTx/>
                <a:latin typeface="+mn-lt"/>
                <a:ea typeface="+mn-ea"/>
                <a:cs typeface="+mn-cs"/>
              </a:rPr>
              <a:t>n</a:t>
            </a:r>
            <a:r>
              <a:rPr kumimoji="0" lang="cs-CZ" sz="2800" b="0" i="0" u="none" strike="noStrike" kern="0" cap="none" spc="0" normalizeH="0" baseline="0" noProof="0" dirty="0" smtClean="0">
                <a:ln>
                  <a:noFill/>
                </a:ln>
                <a:solidFill>
                  <a:srgbClr val="000000"/>
                </a:solidFill>
                <a:effectLst/>
                <a:uLnTx/>
                <a:uFillTx/>
                <a:latin typeface="+mn-lt"/>
                <a:ea typeface="+mn-ea"/>
                <a:cs typeface="+mn-cs"/>
              </a:rPr>
              <a:t>é</a:t>
            </a:r>
            <a:r>
              <a:rPr kumimoji="0" lang="en-US" sz="2800" b="0" i="0" u="none" strike="noStrike" kern="0" cap="none" spc="0" normalizeH="0" baseline="0" noProof="0" dirty="0" smtClean="0">
                <a:ln>
                  <a:noFill/>
                </a:ln>
                <a:solidFill>
                  <a:srgbClr val="000000"/>
                </a:solidFill>
                <a:effectLst/>
                <a:uLnTx/>
                <a:uFillTx/>
                <a:latin typeface="+mn-lt"/>
                <a:ea typeface="+mn-ea"/>
                <a:cs typeface="+mn-cs"/>
              </a:rPr>
              <a:t>ho </a:t>
            </a:r>
            <a:r>
              <a:rPr kumimoji="0" lang="en-US" sz="2800" b="0" i="0" u="none" strike="noStrike" kern="0" cap="none" spc="0" normalizeH="0" baseline="0" noProof="0" dirty="0" err="1" smtClean="0">
                <a:ln>
                  <a:noFill/>
                </a:ln>
                <a:solidFill>
                  <a:srgbClr val="000000"/>
                </a:solidFill>
                <a:effectLst/>
                <a:uLnTx/>
                <a:uFillTx/>
                <a:latin typeface="+mn-lt"/>
                <a:ea typeface="+mn-ea"/>
                <a:cs typeface="+mn-cs"/>
              </a:rPr>
              <a:t>syst</a:t>
            </a:r>
            <a:r>
              <a:rPr kumimoji="0" lang="cs-CZ" sz="2800" b="0" i="0" u="none" strike="noStrike" kern="0" cap="none" spc="0" normalizeH="0" baseline="0" noProof="0" dirty="0" smtClean="0">
                <a:ln>
                  <a:noFill/>
                </a:ln>
                <a:solidFill>
                  <a:srgbClr val="000000"/>
                </a:solidFill>
                <a:effectLst/>
                <a:uLnTx/>
                <a:uFillTx/>
                <a:latin typeface="+mn-lt"/>
                <a:ea typeface="+mn-ea"/>
                <a:cs typeface="+mn-cs"/>
              </a:rPr>
              <a:t>é</a:t>
            </a:r>
            <a:r>
              <a:rPr kumimoji="0" lang="en-US" sz="2800" b="0" i="0" u="none" strike="noStrike" kern="0" cap="none" spc="0" normalizeH="0" baseline="0" noProof="0" dirty="0" smtClean="0">
                <a:ln>
                  <a:noFill/>
                </a:ln>
                <a:solidFill>
                  <a:srgbClr val="000000"/>
                </a:solidFill>
                <a:effectLst/>
                <a:uLnTx/>
                <a:uFillTx/>
                <a:latin typeface="+mn-lt"/>
                <a:ea typeface="+mn-ea"/>
                <a:cs typeface="+mn-cs"/>
              </a:rPr>
              <a:t>mu</a:t>
            </a: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r>
              <a:rPr kumimoji="0" lang="en-US" sz="2800" b="0" i="0" u="none" strike="noStrike" kern="0" cap="none" spc="0" normalizeH="0" baseline="0" noProof="0" dirty="0" smtClean="0">
                <a:ln>
                  <a:noFill/>
                </a:ln>
                <a:solidFill>
                  <a:srgbClr val="000000"/>
                </a:solidFill>
                <a:effectLst/>
                <a:uLnTx/>
                <a:uFillTx/>
                <a:latin typeface="+mn-lt"/>
                <a:ea typeface="+mn-ea"/>
                <a:cs typeface="+mn-cs"/>
              </a:rPr>
              <a:t>Local\Home vs. Enterprise</a:t>
            </a: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r>
              <a:rPr kumimoji="0" lang="cs-CZ" sz="2800" b="0" i="0" u="none" strike="noStrike" kern="0" cap="none" spc="0" normalizeH="0" baseline="0" noProof="0" dirty="0" smtClean="0">
                <a:ln>
                  <a:noFill/>
                </a:ln>
                <a:solidFill>
                  <a:srgbClr val="000000"/>
                </a:solidFill>
                <a:effectLst/>
                <a:uLnTx/>
                <a:uFillTx/>
                <a:latin typeface="+mn-lt"/>
                <a:ea typeface="+mn-ea"/>
                <a:cs typeface="+mn-cs"/>
              </a:rPr>
              <a:t>Největší</a:t>
            </a:r>
            <a:r>
              <a:rPr kumimoji="0" lang="en-US" sz="2800" b="0" i="0" u="none" strike="noStrike" kern="0" cap="none" spc="0" normalizeH="0" baseline="0" noProof="0" dirty="0" smtClean="0">
                <a:ln>
                  <a:noFill/>
                </a:ln>
                <a:solidFill>
                  <a:srgbClr val="000000"/>
                </a:solidFill>
                <a:effectLst/>
                <a:uLnTx/>
                <a:uFillTx/>
                <a:latin typeface="+mn-lt"/>
                <a:ea typeface="+mn-ea"/>
                <a:cs typeface="+mn-cs"/>
              </a:rPr>
              <a:t> </a:t>
            </a:r>
            <a:r>
              <a:rPr kumimoji="0" lang="en-US" sz="2800" b="0" i="0" u="none" strike="noStrike" kern="0" cap="none" spc="0" normalizeH="0" baseline="0" noProof="0" dirty="0" err="1" smtClean="0">
                <a:ln>
                  <a:noFill/>
                </a:ln>
                <a:solidFill>
                  <a:srgbClr val="000000"/>
                </a:solidFill>
                <a:effectLst/>
                <a:uLnTx/>
                <a:uFillTx/>
                <a:latin typeface="+mn-lt"/>
                <a:ea typeface="+mn-ea"/>
                <a:cs typeface="+mn-cs"/>
              </a:rPr>
              <a:t>slabiny</a:t>
            </a:r>
            <a:r>
              <a:rPr kumimoji="0" lang="cs-CZ" sz="2800" b="0" i="0" u="none" strike="noStrike" kern="0" cap="none" spc="0" normalizeH="0" baseline="0" noProof="0" dirty="0" smtClean="0">
                <a:ln>
                  <a:noFill/>
                </a:ln>
                <a:solidFill>
                  <a:srgbClr val="000000"/>
                </a:solidFill>
                <a:effectLst/>
                <a:uLnTx/>
                <a:uFillTx/>
                <a:latin typeface="+mn-lt"/>
                <a:ea typeface="+mn-ea"/>
                <a:cs typeface="+mn-cs"/>
              </a:rPr>
              <a:t>:</a:t>
            </a: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cs-CZ" sz="2400" b="0" i="0" u="none" strike="noStrike" kern="0" cap="none" spc="0" normalizeH="0" baseline="0" noProof="0" dirty="0" smtClean="0">
                <a:ln>
                  <a:noFill/>
                </a:ln>
                <a:solidFill>
                  <a:srgbClr val="000000"/>
                </a:solidFill>
                <a:effectLst/>
                <a:uLnTx/>
                <a:uFillTx/>
                <a:latin typeface="+mn-lt"/>
              </a:rPr>
              <a:t>Ignorování </a:t>
            </a:r>
            <a:r>
              <a:rPr kumimoji="0" lang="en-US" sz="2400" b="0" i="0" u="none" strike="noStrike" kern="0" cap="none" spc="0" normalizeH="0" baseline="0" noProof="0" dirty="0" smtClean="0">
                <a:ln>
                  <a:noFill/>
                </a:ln>
                <a:solidFill>
                  <a:srgbClr val="000000"/>
                </a:solidFill>
                <a:effectLst/>
                <a:uLnTx/>
                <a:uFillTx/>
                <a:latin typeface="+mn-lt"/>
              </a:rPr>
              <a:t>Least User Privileges </a:t>
            </a:r>
            <a:r>
              <a:rPr kumimoji="0" lang="en-US" sz="2400" b="0" i="0" u="none" strike="noStrike" kern="0" cap="none" spc="0" normalizeH="0" baseline="0" noProof="0" dirty="0" err="1" smtClean="0">
                <a:ln>
                  <a:noFill/>
                </a:ln>
                <a:solidFill>
                  <a:srgbClr val="000000"/>
                </a:solidFill>
                <a:effectLst/>
                <a:uLnTx/>
                <a:uFillTx/>
                <a:latin typeface="+mn-lt"/>
              </a:rPr>
              <a:t>konceptu</a:t>
            </a:r>
            <a:r>
              <a:rPr kumimoji="0" lang="en-US" sz="2400" b="0" i="0" u="none" strike="noStrike" kern="0" cap="none" spc="0" normalizeH="0" baseline="0" noProof="0" dirty="0" smtClean="0">
                <a:ln>
                  <a:noFill/>
                </a:ln>
                <a:solidFill>
                  <a:srgbClr val="000000"/>
                </a:solidFill>
                <a:effectLst/>
                <a:uLnTx/>
                <a:uFillTx/>
                <a:latin typeface="+mn-lt"/>
              </a:rPr>
              <a:t> (s </a:t>
            </a:r>
            <a:r>
              <a:rPr kumimoji="0" lang="cs-CZ" sz="2400" b="0" i="0" u="none" strike="noStrike" kern="0" cap="none" spc="0" normalizeH="0" baseline="0" noProof="0" dirty="0" smtClean="0">
                <a:ln>
                  <a:noFill/>
                </a:ln>
                <a:solidFill>
                  <a:srgbClr val="000000"/>
                </a:solidFill>
                <a:effectLst/>
                <a:uLnTx/>
                <a:uFillTx/>
                <a:latin typeface="+mn-lt"/>
              </a:rPr>
              <a:t>výjimkou </a:t>
            </a:r>
            <a:r>
              <a:rPr kumimoji="0" lang="en-US" sz="2400" b="0" i="0" u="none" strike="noStrike" kern="0" cap="none" spc="0" normalizeH="0" baseline="0" noProof="0" dirty="0" smtClean="0">
                <a:ln>
                  <a:noFill/>
                </a:ln>
                <a:solidFill>
                  <a:srgbClr val="000000"/>
                </a:solidFill>
                <a:effectLst/>
                <a:uLnTx/>
                <a:uFillTx/>
                <a:latin typeface="+mn-lt"/>
              </a:rPr>
              <a:t>Windows Vista)</a:t>
            </a:r>
            <a:r>
              <a:rPr kumimoji="0" lang="cs-CZ" sz="2400" b="0" i="0" u="none" strike="noStrike" kern="0" cap="none" spc="0" normalizeH="0" baseline="0" noProof="0" dirty="0" smtClean="0">
                <a:ln>
                  <a:noFill/>
                </a:ln>
                <a:solidFill>
                  <a:srgbClr val="000000"/>
                </a:solidFill>
                <a:effectLst/>
                <a:uLnTx/>
                <a:uFillTx/>
                <a:latin typeface="+mn-lt"/>
              </a:rPr>
              <a:t> – kompatibilita s předchozími verzemi vs. bezpečnost</a:t>
            </a:r>
            <a:br>
              <a:rPr kumimoji="0" lang="cs-CZ" sz="2400" b="0" i="0" u="none" strike="noStrike" kern="0" cap="none" spc="0" normalizeH="0" baseline="0" noProof="0" dirty="0" smtClean="0">
                <a:ln>
                  <a:noFill/>
                </a:ln>
                <a:solidFill>
                  <a:srgbClr val="000000"/>
                </a:solidFill>
                <a:effectLst/>
                <a:uLnTx/>
                <a:uFillTx/>
                <a:latin typeface="+mn-lt"/>
              </a:rPr>
            </a:br>
            <a:endParaRPr kumimoji="0" lang="en-US" sz="2400" b="0" i="0" u="none" strike="noStrike" kern="0" cap="none" spc="0" normalizeH="0" baseline="0" noProof="0" dirty="0" smtClean="0">
              <a:ln>
                <a:noFill/>
              </a:ln>
              <a:solidFill>
                <a:srgbClr val="000000"/>
              </a:solidFill>
              <a:effectLst/>
              <a:uLnTx/>
              <a:uFillTx/>
              <a:latin typeface="+mn-lt"/>
            </a:endParaRP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en-US" sz="2400" b="0" i="0" u="none" strike="noStrike" kern="0" cap="none" spc="0" normalizeH="0" baseline="0" noProof="0" dirty="0" smtClean="0">
                <a:ln>
                  <a:noFill/>
                </a:ln>
                <a:solidFill>
                  <a:srgbClr val="000000"/>
                </a:solidFill>
                <a:effectLst/>
                <a:uLnTx/>
                <a:uFillTx/>
                <a:latin typeface="+mn-lt"/>
              </a:rPr>
              <a:t>Boot-time security (</a:t>
            </a:r>
            <a:r>
              <a:rPr kumimoji="0" lang="en-US" sz="2400" b="0" i="0" u="none" strike="noStrike" kern="0" cap="none" spc="0" normalizeH="0" baseline="0" noProof="0" dirty="0" err="1" smtClean="0">
                <a:ln>
                  <a:noFill/>
                </a:ln>
                <a:solidFill>
                  <a:srgbClr val="000000"/>
                </a:solidFill>
                <a:effectLst/>
                <a:uLnTx/>
                <a:uFillTx/>
                <a:latin typeface="+mn-lt"/>
              </a:rPr>
              <a:t>BitLocker</a:t>
            </a:r>
            <a:r>
              <a:rPr kumimoji="0" lang="en-US" sz="2400" b="0" i="0" u="none" strike="noStrike" kern="0" cap="none" spc="0" normalizeH="0" baseline="0" noProof="0" dirty="0" smtClean="0">
                <a:ln>
                  <a:noFill/>
                </a:ln>
                <a:solidFill>
                  <a:srgbClr val="000000"/>
                </a:solidFill>
                <a:effectLst/>
                <a:uLnTx/>
                <a:uFillTx/>
                <a:latin typeface="+mn-lt"/>
              </a:rPr>
              <a:t>, SAM weakness)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err="1" smtClean="0"/>
              <a:t>Least</a:t>
            </a:r>
            <a:r>
              <a:rPr lang="cs-CZ" sz="2800" dirty="0" smtClean="0"/>
              <a:t> user </a:t>
            </a:r>
            <a:r>
              <a:rPr lang="cs-CZ" sz="2800" dirty="0" err="1" smtClean="0"/>
              <a:t>privileges</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sp>
        <p:nvSpPr>
          <p:cNvPr id="7" name="Content Placeholder 2"/>
          <p:cNvSpPr txBox="1">
            <a:spLocks/>
          </p:cNvSpPr>
          <p:nvPr/>
        </p:nvSpPr>
        <p:spPr bwMode="auto">
          <a:xfrm>
            <a:off x="325404" y="1065193"/>
            <a:ext cx="9501254" cy="485778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r>
              <a:rPr kumimoji="0" lang="cs-CZ" sz="2800" b="0" i="0" u="none" strike="noStrike" kern="0" cap="none" spc="0" normalizeH="0" baseline="0" noProof="0" smtClean="0">
                <a:ln>
                  <a:noFill/>
                </a:ln>
                <a:solidFill>
                  <a:srgbClr val="000000"/>
                </a:solidFill>
                <a:effectLst/>
                <a:uLnTx/>
                <a:uFillTx/>
                <a:latin typeface="+mn-lt"/>
                <a:ea typeface="+mn-ea"/>
                <a:cs typeface="+mn-cs"/>
              </a:rPr>
              <a:t>Cílem je přiřadit uživateli minimální oprávnění</a:t>
            </a: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r>
              <a:rPr kumimoji="0" lang="cs-CZ" sz="2800" b="0" i="0" u="none" strike="noStrike" kern="0" cap="none" spc="0" normalizeH="0" baseline="0" noProof="0" smtClean="0">
                <a:ln>
                  <a:noFill/>
                </a:ln>
                <a:solidFill>
                  <a:srgbClr val="000000"/>
                </a:solidFill>
                <a:effectLst/>
                <a:uLnTx/>
                <a:uFillTx/>
                <a:latin typeface="+mn-lt"/>
                <a:ea typeface="+mn-ea"/>
                <a:cs typeface="+mn-cs"/>
              </a:rPr>
              <a:t>Největším problémem jsou nekorektní aplikace</a:t>
            </a: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r>
              <a:rPr kumimoji="0" lang="cs-CZ" sz="2800" b="0" i="0" u="none" strike="noStrike" kern="0" cap="none" spc="0" normalizeH="0" baseline="0" noProof="0" smtClean="0">
                <a:ln>
                  <a:noFill/>
                </a:ln>
                <a:solidFill>
                  <a:srgbClr val="000000"/>
                </a:solidFill>
                <a:effectLst/>
                <a:uLnTx/>
                <a:uFillTx/>
                <a:latin typeface="+mn-lt"/>
                <a:ea typeface="+mn-ea"/>
                <a:cs typeface="+mn-cs"/>
              </a:rPr>
              <a:t>Nástroje</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cs-CZ" sz="2400" b="0" i="0" u="none" strike="noStrike" kern="0" cap="none" spc="0" normalizeH="0" baseline="0" noProof="0" smtClean="0">
                <a:ln>
                  <a:noFill/>
                </a:ln>
                <a:solidFill>
                  <a:srgbClr val="000000"/>
                </a:solidFill>
                <a:effectLst/>
                <a:uLnTx/>
                <a:uFillTx/>
                <a:latin typeface="+mn-lt"/>
              </a:rPr>
              <a:t>EPAL</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cs-CZ" sz="2400" b="0" i="0" u="none" strike="noStrike" kern="0" cap="none" spc="0" normalizeH="0" baseline="0" noProof="0" smtClean="0">
                <a:ln>
                  <a:noFill/>
                </a:ln>
                <a:solidFill>
                  <a:srgbClr val="000000"/>
                </a:solidFill>
                <a:effectLst/>
                <a:uLnTx/>
                <a:uFillTx/>
                <a:latin typeface="+mn-lt"/>
              </a:rPr>
              <a:t>FileMon\RegMon\ProcMon</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cs-CZ" sz="2400" b="0" i="0" u="none" strike="noStrike" kern="0" cap="none" spc="0" normalizeH="0" baseline="0" noProof="0" smtClean="0">
                <a:ln>
                  <a:noFill/>
                </a:ln>
                <a:solidFill>
                  <a:srgbClr val="000000"/>
                </a:solidFill>
                <a:effectLst/>
                <a:uLnTx/>
                <a:uFillTx/>
                <a:latin typeface="+mn-lt"/>
              </a:rPr>
              <a:t>Standard User Analyzer</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cs-CZ" sz="2400" b="0" i="0" u="none" strike="noStrike" kern="0" cap="none" spc="0" normalizeH="0" baseline="0" noProof="0" smtClean="0">
                <a:ln>
                  <a:noFill/>
                </a:ln>
                <a:solidFill>
                  <a:srgbClr val="000000"/>
                </a:solidFill>
                <a:effectLst/>
                <a:uLnTx/>
                <a:uFillTx/>
                <a:latin typeface="+mn-lt"/>
              </a:rPr>
              <a:t>ACT (Application Compatibility Toolkit)</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cs-CZ" sz="2400" b="0" i="0" u="none" strike="noStrike" kern="0" cap="none" spc="0" normalizeH="0" baseline="0" noProof="0" smtClean="0">
                <a:ln>
                  <a:noFill/>
                </a:ln>
                <a:solidFill>
                  <a:srgbClr val="000000"/>
                </a:solidFill>
                <a:effectLst/>
                <a:uLnTx/>
                <a:uFillTx/>
                <a:latin typeface="+mn-lt"/>
              </a:rPr>
              <a:t>GPO</a:t>
            </a:r>
            <a:endParaRPr kumimoji="0" lang="cs-CZ" sz="2400" b="0" i="0" u="none" strike="noStrike" kern="0" cap="none" spc="0" normalizeH="0" baseline="0" noProof="0" dirty="0" smtClean="0">
              <a:ln>
                <a:noFill/>
              </a:ln>
              <a:solidFill>
                <a:srgbClr val="000000"/>
              </a:solidFill>
              <a:effectLst/>
              <a:uLnTx/>
              <a:uFillTx/>
              <a:latin typeface="+mn-l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smtClean="0"/>
              <a:t>Fyzický přístup</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sp>
        <p:nvSpPr>
          <p:cNvPr id="5" name="Content Placeholder 2"/>
          <p:cNvSpPr txBox="1">
            <a:spLocks/>
          </p:cNvSpPr>
          <p:nvPr/>
        </p:nvSpPr>
        <p:spPr bwMode="auto">
          <a:xfrm>
            <a:off x="325404" y="922317"/>
            <a:ext cx="8858312" cy="478634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r>
              <a:rPr kumimoji="0" lang="en-US" sz="2800" b="0" i="0" u="none" strike="noStrike" kern="0" cap="none" spc="0" normalizeH="0" baseline="0" noProof="0" smtClean="0">
                <a:ln>
                  <a:noFill/>
                </a:ln>
                <a:solidFill>
                  <a:srgbClr val="000000"/>
                </a:solidFill>
                <a:effectLst/>
                <a:uLnTx/>
                <a:uFillTx/>
                <a:latin typeface="+mn-lt"/>
                <a:ea typeface="+mn-ea"/>
                <a:cs typeface="+mn-cs"/>
              </a:rPr>
              <a:t>Jedna z historicky </a:t>
            </a:r>
            <a:r>
              <a:rPr kumimoji="0" lang="cs-CZ" sz="2800" b="0" i="0" u="none" strike="noStrike" kern="0" cap="none" spc="0" normalizeH="0" baseline="0" noProof="0" smtClean="0">
                <a:ln>
                  <a:noFill/>
                </a:ln>
                <a:solidFill>
                  <a:srgbClr val="000000"/>
                </a:solidFill>
                <a:effectLst/>
                <a:uLnTx/>
                <a:uFillTx/>
                <a:latin typeface="+mn-lt"/>
                <a:ea typeface="+mn-ea"/>
                <a:cs typeface="+mn-cs"/>
              </a:rPr>
              <a:t>největších </a:t>
            </a:r>
            <a:r>
              <a:rPr kumimoji="0" lang="en-US" sz="2800" b="0" i="0" u="none" strike="noStrike" kern="0" cap="none" spc="0" normalizeH="0" baseline="0" noProof="0" smtClean="0">
                <a:ln>
                  <a:noFill/>
                </a:ln>
                <a:solidFill>
                  <a:srgbClr val="000000"/>
                </a:solidFill>
                <a:effectLst/>
                <a:uLnTx/>
                <a:uFillTx/>
                <a:latin typeface="+mn-lt"/>
                <a:ea typeface="+mn-ea"/>
                <a:cs typeface="+mn-cs"/>
              </a:rPr>
              <a:t>slabin Windows</a:t>
            </a: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r>
              <a:rPr kumimoji="0" lang="en-US" sz="2800" b="0" i="0" u="none" strike="noStrike" kern="0" cap="none" spc="0" normalizeH="0" baseline="0" noProof="0" smtClean="0">
                <a:ln>
                  <a:noFill/>
                </a:ln>
                <a:solidFill>
                  <a:srgbClr val="000000"/>
                </a:solidFill>
                <a:effectLst/>
                <a:uLnTx/>
                <a:uFillTx/>
                <a:latin typeface="+mn-lt"/>
                <a:ea typeface="+mn-ea"/>
                <a:cs typeface="+mn-cs"/>
              </a:rPr>
              <a:t>EFS (Encrypted FileSystem)</a:t>
            </a: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r>
              <a:rPr kumimoji="0" lang="en-US" sz="2800" b="0" i="0" u="none" strike="noStrike" kern="0" cap="none" spc="0" normalizeH="0" baseline="0" noProof="0" smtClean="0">
                <a:ln>
                  <a:noFill/>
                </a:ln>
                <a:solidFill>
                  <a:srgbClr val="000000"/>
                </a:solidFill>
                <a:effectLst/>
                <a:uLnTx/>
                <a:uFillTx/>
                <a:latin typeface="+mn-lt"/>
                <a:ea typeface="+mn-ea"/>
                <a:cs typeface="+mn-cs"/>
              </a:rPr>
              <a:t>BitLocker (software &amp; hardware)</a:t>
            </a: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r>
              <a:rPr kumimoji="0" lang="en-US" sz="2800" b="0" i="0" u="none" strike="noStrike" kern="0" cap="none" spc="0" normalizeH="0" baseline="0" noProof="0" smtClean="0">
                <a:ln>
                  <a:noFill/>
                </a:ln>
                <a:solidFill>
                  <a:srgbClr val="000000"/>
                </a:solidFill>
                <a:effectLst/>
                <a:uLnTx/>
                <a:uFillTx/>
                <a:latin typeface="+mn-lt"/>
                <a:ea typeface="+mn-ea"/>
                <a:cs typeface="+mn-cs"/>
              </a:rPr>
              <a:t>SAM database</a:t>
            </a:r>
            <a:r>
              <a:rPr kumimoji="0" lang="cs-CZ" sz="2800" b="0" i="0" u="none" strike="noStrike" kern="0" cap="none" spc="0" normalizeH="0" baseline="0" noProof="0" smtClean="0">
                <a:ln>
                  <a:noFill/>
                </a:ln>
                <a:solidFill>
                  <a:srgbClr val="000000"/>
                </a:solidFill>
                <a:effectLst/>
                <a:uLnTx/>
                <a:uFillTx/>
                <a:latin typeface="+mn-lt"/>
                <a:ea typeface="+mn-ea"/>
                <a:cs typeface="+mn-cs"/>
              </a:rPr>
              <a:t> (syskey.exe)</a:t>
            </a:r>
            <a:endParaRPr kumimoji="0" lang="en-US" sz="2800" b="0" i="0" u="none" strike="noStrike" kern="0" cap="none" spc="0" normalizeH="0" baseline="0" noProof="0" smtClean="0">
              <a:ln>
                <a:noFill/>
              </a:ln>
              <a:solidFill>
                <a:srgbClr val="000000"/>
              </a:solidFill>
              <a:effectLst/>
              <a:uLnTx/>
              <a:uFillTx/>
              <a:latin typeface="+mn-lt"/>
              <a:ea typeface="+mn-ea"/>
              <a:cs typeface="+mn-cs"/>
            </a:endParaRP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en-US" sz="2400" b="0" i="0" u="none" strike="noStrike" kern="0" cap="none" spc="0" normalizeH="0" baseline="0" noProof="0" smtClean="0">
                <a:ln>
                  <a:noFill/>
                </a:ln>
                <a:solidFill>
                  <a:srgbClr val="000000"/>
                </a:solidFill>
                <a:effectLst/>
                <a:uLnTx/>
                <a:uFillTx/>
                <a:latin typeface="+mn-lt"/>
              </a:rPr>
              <a:t>Brute force</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en-US" sz="2400" b="0" i="0" u="none" strike="noStrike" kern="0" cap="none" spc="0" normalizeH="0" baseline="0" noProof="0" smtClean="0">
                <a:ln>
                  <a:noFill/>
                </a:ln>
                <a:solidFill>
                  <a:srgbClr val="000000"/>
                </a:solidFill>
                <a:effectLst/>
                <a:uLnTx/>
                <a:uFillTx/>
                <a:latin typeface="+mn-lt"/>
              </a:rPr>
              <a:t>Dictionary based</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en-US" sz="2400" b="0" i="0" u="none" strike="noStrike" kern="0" cap="none" spc="0" normalizeH="0" baseline="0" noProof="0" smtClean="0">
                <a:ln>
                  <a:noFill/>
                </a:ln>
                <a:solidFill>
                  <a:srgbClr val="000000"/>
                </a:solidFill>
                <a:effectLst/>
                <a:uLnTx/>
                <a:uFillTx/>
                <a:latin typeface="+mn-lt"/>
              </a:rPr>
              <a:t>Hybrid based</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en-US" sz="2400" b="0" i="0" u="none" strike="noStrike" kern="0" cap="none" spc="0" normalizeH="0" baseline="0" noProof="0" smtClean="0">
                <a:ln>
                  <a:noFill/>
                </a:ln>
                <a:solidFill>
                  <a:srgbClr val="000000"/>
                </a:solidFill>
                <a:effectLst/>
                <a:uLnTx/>
                <a:uFillTx/>
                <a:latin typeface="+mn-lt"/>
              </a:rPr>
              <a:t>Rainbow tables</a:t>
            </a:r>
            <a:r>
              <a:rPr kumimoji="0" lang="cs-CZ" sz="2400" b="0" i="0" u="none" strike="noStrike" kern="0" cap="none" spc="0" normalizeH="0" baseline="0" noProof="0" smtClean="0">
                <a:ln>
                  <a:noFill/>
                </a:ln>
                <a:solidFill>
                  <a:srgbClr val="000000"/>
                </a:solidFill>
                <a:effectLst/>
                <a:uLnTx/>
                <a:uFillTx/>
                <a:latin typeface="+mn-lt"/>
              </a:rPr>
              <a:t> (ophcrack-livecd)</a:t>
            </a:r>
            <a:endParaRPr kumimoji="0" lang="en-US" sz="2400" b="0" i="0" u="none" strike="noStrike" kern="0" cap="none" spc="0" normalizeH="0" baseline="0" noProof="0" dirty="0" smtClean="0">
              <a:ln>
                <a:noFill/>
              </a:ln>
              <a:solidFill>
                <a:srgbClr val="000000"/>
              </a:solidFill>
              <a:effectLst/>
              <a:uLnTx/>
              <a:uFillTx/>
              <a:latin typeface="+mn-l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smtClean="0"/>
              <a:t>Síťový přístup</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sp>
        <p:nvSpPr>
          <p:cNvPr id="7" name="Content Placeholder 2"/>
          <p:cNvSpPr txBox="1">
            <a:spLocks/>
          </p:cNvSpPr>
          <p:nvPr/>
        </p:nvSpPr>
        <p:spPr bwMode="auto">
          <a:xfrm>
            <a:off x="325404" y="922317"/>
            <a:ext cx="9286940" cy="521497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r>
              <a:rPr kumimoji="0" lang="cs-CZ" sz="2800" b="0" i="0" u="none" strike="noStrike" kern="0" cap="none" spc="0" normalizeH="0" baseline="0" noProof="0" smtClean="0">
                <a:ln>
                  <a:noFill/>
                </a:ln>
                <a:solidFill>
                  <a:srgbClr val="000000"/>
                </a:solidFill>
                <a:effectLst/>
                <a:uLnTx/>
                <a:uFillTx/>
                <a:latin typeface="+mn-lt"/>
                <a:ea typeface="+mn-ea"/>
                <a:cs typeface="+mn-cs"/>
              </a:rPr>
              <a:t>Ochrana proti odposlechu / M</a:t>
            </a:r>
            <a:r>
              <a:rPr kumimoji="0" lang="en-US" sz="2800" b="0" i="0" u="none" strike="noStrike" kern="0" cap="none" spc="0" normalizeH="0" baseline="0" noProof="0" smtClean="0">
                <a:ln>
                  <a:noFill/>
                </a:ln>
                <a:solidFill>
                  <a:srgbClr val="000000"/>
                </a:solidFill>
                <a:effectLst/>
                <a:uLnTx/>
                <a:uFillTx/>
                <a:latin typeface="+mn-lt"/>
                <a:ea typeface="+mn-ea"/>
                <a:cs typeface="+mn-cs"/>
              </a:rPr>
              <a:t>i</a:t>
            </a:r>
            <a:r>
              <a:rPr kumimoji="0" lang="cs-CZ" sz="2800" b="0" i="0" u="none" strike="noStrike" kern="0" cap="none" spc="0" normalizeH="0" baseline="0" noProof="0" smtClean="0">
                <a:ln>
                  <a:noFill/>
                </a:ln>
                <a:solidFill>
                  <a:srgbClr val="000000"/>
                </a:solidFill>
                <a:effectLst/>
                <a:uLnTx/>
                <a:uFillTx/>
                <a:latin typeface="+mn-lt"/>
                <a:ea typeface="+mn-ea"/>
                <a:cs typeface="+mn-cs"/>
              </a:rPr>
              <a:t>M attack</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en-US" sz="2400" b="0" i="0" u="none" strike="noStrike" kern="0" cap="none" spc="0" normalizeH="0" baseline="0" noProof="0" smtClean="0">
                <a:ln>
                  <a:noFill/>
                </a:ln>
                <a:solidFill>
                  <a:srgbClr val="000000"/>
                </a:solidFill>
                <a:effectLst/>
                <a:uLnTx/>
                <a:uFillTx/>
                <a:latin typeface="+mn-lt"/>
              </a:rPr>
              <a:t>SMB a LDAP Signing</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en-US" sz="2400" b="0" i="0" u="none" strike="noStrike" kern="0" cap="none" spc="0" normalizeH="0" baseline="0" noProof="0" smtClean="0">
                <a:ln>
                  <a:noFill/>
                </a:ln>
                <a:solidFill>
                  <a:srgbClr val="000000"/>
                </a:solidFill>
                <a:effectLst/>
                <a:uLnTx/>
                <a:uFillTx/>
                <a:latin typeface="+mn-lt"/>
              </a:rPr>
              <a:t>IPSEC</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cs-CZ" sz="2400" b="0" i="0" u="none" strike="noStrike" kern="0" cap="none" spc="0" normalizeH="0" baseline="0" noProof="0" smtClean="0">
                <a:ln>
                  <a:noFill/>
                </a:ln>
                <a:solidFill>
                  <a:srgbClr val="000000"/>
                </a:solidFill>
                <a:effectLst/>
                <a:uLnTx/>
                <a:uFillTx/>
                <a:latin typeface="+mn-lt"/>
              </a:rPr>
              <a:t>SSL, </a:t>
            </a:r>
            <a:r>
              <a:rPr kumimoji="0" lang="en-US" sz="2400" b="0" i="0" u="none" strike="noStrike" kern="0" cap="none" spc="0" normalizeH="0" baseline="0" noProof="0" smtClean="0">
                <a:ln>
                  <a:noFill/>
                </a:ln>
                <a:solidFill>
                  <a:srgbClr val="000000"/>
                </a:solidFill>
                <a:effectLst/>
                <a:uLnTx/>
                <a:uFillTx/>
                <a:latin typeface="+mn-lt"/>
              </a:rPr>
              <a:t>S/MIME</a:t>
            </a:r>
            <a:endParaRPr kumimoji="0" lang="cs-CZ" sz="2400" b="0" i="0" u="none" strike="noStrike" kern="0" cap="none" spc="0" normalizeH="0" baseline="0" noProof="0" smtClean="0">
              <a:ln>
                <a:noFill/>
              </a:ln>
              <a:solidFill>
                <a:srgbClr val="000000"/>
              </a:solidFill>
              <a:effectLst/>
              <a:uLnTx/>
              <a:uFillTx/>
              <a:latin typeface="+mn-lt"/>
            </a:endParaRP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endParaRPr kumimoji="0" lang="cs-CZ" sz="2400" b="0" i="0" u="none" strike="noStrike" kern="0" cap="none" spc="0" normalizeH="0" baseline="0" noProof="0" smtClean="0">
              <a:ln>
                <a:noFill/>
              </a:ln>
              <a:solidFill>
                <a:srgbClr val="000000"/>
              </a:solidFill>
              <a:effectLst/>
              <a:uLnTx/>
              <a:uFillTx/>
              <a:latin typeface="+mn-lt"/>
            </a:endParaRP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r>
              <a:rPr kumimoji="0" lang="cs-CZ" sz="2800" b="0" i="0" u="none" strike="noStrike" kern="0" cap="none" spc="0" normalizeH="0" baseline="0" noProof="0" smtClean="0">
                <a:ln>
                  <a:noFill/>
                </a:ln>
                <a:solidFill>
                  <a:srgbClr val="000000"/>
                </a:solidFill>
                <a:effectLst/>
                <a:uLnTx/>
                <a:uFillTx/>
                <a:latin typeface="+mn-lt"/>
                <a:ea typeface="+mn-ea"/>
                <a:cs typeface="+mn-cs"/>
              </a:rPr>
              <a:t>Zabezpečení komunikace</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en-US" sz="2400" b="0" i="0" u="none" strike="noStrike" kern="0" cap="none" spc="0" normalizeH="0" baseline="0" noProof="0" smtClean="0">
                <a:ln>
                  <a:noFill/>
                </a:ln>
                <a:solidFill>
                  <a:srgbClr val="000000"/>
                </a:solidFill>
                <a:effectLst/>
                <a:uLnTx/>
                <a:uFillTx/>
                <a:latin typeface="+mn-lt"/>
              </a:rPr>
              <a:t>Windows Firewall: </a:t>
            </a:r>
            <a:r>
              <a:rPr kumimoji="0" lang="en-US" sz="2400" b="0" i="0" u="none" strike="noStrike" kern="0" cap="none" spc="0" normalizeH="0" baseline="0" noProof="0" smtClean="0">
                <a:ln>
                  <a:noFill/>
                </a:ln>
                <a:solidFill>
                  <a:srgbClr val="000000"/>
                </a:solidFill>
                <a:effectLst/>
                <a:uLnTx/>
                <a:uFillTx/>
                <a:latin typeface="+mn-lt"/>
                <a:hlinkClick r:id="rId2"/>
              </a:rPr>
              <a:t>http://technet.microsoft.com/en-us/network/bb545423.aspx</a:t>
            </a:r>
            <a:endParaRPr kumimoji="0" lang="cs-CZ" sz="2400" b="0" i="0" u="none" strike="noStrike" kern="0" cap="none" spc="0" normalizeH="0" baseline="0" noProof="0" smtClean="0">
              <a:ln>
                <a:noFill/>
              </a:ln>
              <a:solidFill>
                <a:srgbClr val="000000"/>
              </a:solidFill>
              <a:effectLst/>
              <a:uLnTx/>
              <a:uFillTx/>
              <a:latin typeface="+mn-lt"/>
            </a:endParaRP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cs-CZ" sz="2400" b="0" i="0" u="none" strike="noStrike" kern="0" cap="none" spc="0" normalizeH="0" baseline="0" noProof="0" smtClean="0">
                <a:ln>
                  <a:noFill/>
                </a:ln>
                <a:solidFill>
                  <a:srgbClr val="000000"/>
                </a:solidFill>
                <a:effectLst/>
                <a:uLnTx/>
                <a:uFillTx/>
                <a:latin typeface="+mn-lt"/>
              </a:rPr>
              <a:t>Odchozí http spojení</a:t>
            </a:r>
            <a:r>
              <a:rPr kumimoji="0" lang="en-US" sz="2400" b="0" i="0" u="none" strike="noStrike" kern="0" cap="none" spc="0" normalizeH="0" baseline="0" noProof="0" smtClean="0">
                <a:ln>
                  <a:noFill/>
                </a:ln>
                <a:solidFill>
                  <a:srgbClr val="000000"/>
                </a:solidFill>
                <a:effectLst/>
                <a:uLnTx/>
                <a:uFillTx/>
                <a:latin typeface="+mn-lt"/>
              </a:rPr>
              <a:t> – podce</a:t>
            </a:r>
            <a:r>
              <a:rPr kumimoji="0" lang="cs-CZ" sz="2400" b="0" i="0" u="none" strike="noStrike" kern="0" cap="none" spc="0" normalizeH="0" baseline="0" noProof="0" smtClean="0">
                <a:ln>
                  <a:noFill/>
                </a:ln>
                <a:solidFill>
                  <a:srgbClr val="000000"/>
                </a:solidFill>
                <a:effectLst/>
                <a:uLnTx/>
                <a:uFillTx/>
                <a:latin typeface="+mn-lt"/>
              </a:rPr>
              <a:t>ňované riziko</a:t>
            </a:r>
            <a:endParaRPr kumimoji="0" lang="en-US" sz="2400" b="0" i="0" u="none" strike="noStrike" kern="0" cap="none" spc="0" normalizeH="0" baseline="0" noProof="0" dirty="0" smtClean="0">
              <a:ln>
                <a:noFill/>
              </a:ln>
              <a:solidFill>
                <a:srgbClr val="000000"/>
              </a:solidFill>
              <a:effectLst/>
              <a:uLnTx/>
              <a:uFillTx/>
              <a:latin typeface="+mn-l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smtClean="0"/>
              <a:t>Software </a:t>
            </a:r>
            <a:r>
              <a:rPr lang="cs-CZ" sz="2800" dirty="0" err="1" smtClean="0"/>
              <a:t>Restriction</a:t>
            </a:r>
            <a:r>
              <a:rPr lang="cs-CZ" sz="2800" dirty="0" smtClean="0"/>
              <a:t> </a:t>
            </a:r>
            <a:r>
              <a:rPr lang="cs-CZ" sz="2800" dirty="0" err="1" smtClean="0"/>
              <a:t>Policies</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sp>
        <p:nvSpPr>
          <p:cNvPr id="5" name="Content Placeholder 2"/>
          <p:cNvSpPr txBox="1">
            <a:spLocks/>
          </p:cNvSpPr>
          <p:nvPr/>
        </p:nvSpPr>
        <p:spPr bwMode="auto">
          <a:xfrm>
            <a:off x="253966" y="922317"/>
            <a:ext cx="8226425" cy="32115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r>
              <a:rPr kumimoji="0" lang="en-US" sz="2800" b="0" i="0" u="none" strike="noStrike" kern="0" cap="none" spc="0" normalizeH="0" baseline="0" noProof="0" smtClean="0">
                <a:ln>
                  <a:noFill/>
                </a:ln>
                <a:solidFill>
                  <a:srgbClr val="000000"/>
                </a:solidFill>
                <a:effectLst/>
                <a:uLnTx/>
                <a:uFillTx/>
                <a:latin typeface="+mn-lt"/>
                <a:ea typeface="+mn-ea"/>
                <a:cs typeface="+mn-cs"/>
              </a:rPr>
              <a:t>Umo</a:t>
            </a:r>
            <a:r>
              <a:rPr kumimoji="0" lang="cs-CZ" sz="2800" b="0" i="0" u="none" strike="noStrike" kern="0" cap="none" spc="0" normalizeH="0" baseline="0" noProof="0" smtClean="0">
                <a:ln>
                  <a:noFill/>
                </a:ln>
                <a:solidFill>
                  <a:srgbClr val="000000"/>
                </a:solidFill>
                <a:effectLst/>
                <a:uLnTx/>
                <a:uFillTx/>
                <a:latin typeface="+mn-lt"/>
                <a:ea typeface="+mn-ea"/>
                <a:cs typeface="+mn-cs"/>
              </a:rPr>
              <a:t>žň</a:t>
            </a:r>
            <a:r>
              <a:rPr kumimoji="0" lang="en-US" sz="2800" b="0" i="0" u="none" strike="noStrike" kern="0" cap="none" spc="0" normalizeH="0" baseline="0" noProof="0" smtClean="0">
                <a:ln>
                  <a:noFill/>
                </a:ln>
                <a:solidFill>
                  <a:srgbClr val="000000"/>
                </a:solidFill>
                <a:effectLst/>
                <a:uLnTx/>
                <a:uFillTx/>
                <a:latin typeface="+mn-lt"/>
                <a:ea typeface="+mn-ea"/>
                <a:cs typeface="+mn-cs"/>
              </a:rPr>
              <a:t>uje </a:t>
            </a:r>
            <a:r>
              <a:rPr kumimoji="0" lang="cs-CZ" sz="2800" b="0" i="0" u="none" strike="noStrike" kern="0" cap="none" spc="0" normalizeH="0" baseline="0" noProof="0" smtClean="0">
                <a:ln>
                  <a:noFill/>
                </a:ln>
                <a:solidFill>
                  <a:srgbClr val="000000"/>
                </a:solidFill>
                <a:effectLst/>
                <a:uLnTx/>
                <a:uFillTx/>
                <a:latin typeface="+mn-lt"/>
                <a:ea typeface="+mn-ea"/>
                <a:cs typeface="+mn-cs"/>
              </a:rPr>
              <a:t>nastavení </a:t>
            </a:r>
            <a:r>
              <a:rPr kumimoji="0" lang="en-US" sz="2800" b="0" i="0" u="none" strike="noStrike" kern="0" cap="none" spc="0" normalizeH="0" baseline="0" noProof="0" smtClean="0">
                <a:ln>
                  <a:noFill/>
                </a:ln>
                <a:solidFill>
                  <a:srgbClr val="000000"/>
                </a:solidFill>
                <a:effectLst/>
                <a:uLnTx/>
                <a:uFillTx/>
                <a:latin typeface="+mn-lt"/>
                <a:ea typeface="+mn-ea"/>
                <a:cs typeface="+mn-cs"/>
              </a:rPr>
              <a:t>podl</a:t>
            </a:r>
            <a:r>
              <a:rPr kumimoji="0" lang="cs-CZ" sz="2800" b="0" i="0" u="none" strike="noStrike" kern="0" cap="none" spc="0" normalizeH="0" baseline="0" noProof="0" smtClean="0">
                <a:ln>
                  <a:noFill/>
                </a:ln>
                <a:solidFill>
                  <a:srgbClr val="000000"/>
                </a:solidFill>
                <a:effectLst/>
                <a:uLnTx/>
                <a:uFillTx/>
                <a:latin typeface="+mn-lt"/>
                <a:ea typeface="+mn-ea"/>
                <a:cs typeface="+mn-cs"/>
              </a:rPr>
              <a:t>e</a:t>
            </a:r>
            <a:r>
              <a:rPr kumimoji="0" lang="en-US" sz="2800" b="0" i="0" u="none" strike="noStrike" kern="0" cap="none" spc="0" normalizeH="0" baseline="0" noProof="0" smtClean="0">
                <a:ln>
                  <a:noFill/>
                </a:ln>
                <a:solidFill>
                  <a:srgbClr val="000000"/>
                </a:solidFill>
                <a:effectLst/>
                <a:uLnTx/>
                <a:uFillTx/>
                <a:latin typeface="+mn-lt"/>
                <a:ea typeface="+mn-ea"/>
                <a:cs typeface="+mn-cs"/>
              </a:rPr>
              <a:t> pravidel</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en-US" sz="2400" b="0" i="0" u="none" strike="noStrike" kern="0" cap="none" spc="0" normalizeH="0" baseline="0" noProof="0" smtClean="0">
                <a:ln>
                  <a:noFill/>
                </a:ln>
                <a:solidFill>
                  <a:srgbClr val="000000"/>
                </a:solidFill>
                <a:effectLst/>
                <a:uLnTx/>
                <a:uFillTx/>
                <a:latin typeface="+mn-lt"/>
              </a:rPr>
              <a:t>Hash</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en-US" sz="2400" b="0" i="0" u="none" strike="noStrike" kern="0" cap="none" spc="0" normalizeH="0" baseline="0" noProof="0" smtClean="0">
                <a:ln>
                  <a:noFill/>
                </a:ln>
                <a:solidFill>
                  <a:srgbClr val="000000"/>
                </a:solidFill>
                <a:effectLst/>
                <a:uLnTx/>
                <a:uFillTx/>
                <a:latin typeface="+mn-lt"/>
              </a:rPr>
              <a:t>Certificates</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en-US" sz="2400" b="0" i="0" u="none" strike="noStrike" kern="0" cap="none" spc="0" normalizeH="0" baseline="0" noProof="0" smtClean="0">
                <a:ln>
                  <a:noFill/>
                </a:ln>
                <a:solidFill>
                  <a:srgbClr val="000000"/>
                </a:solidFill>
                <a:effectLst/>
                <a:uLnTx/>
                <a:uFillTx/>
                <a:latin typeface="+mn-lt"/>
              </a:rPr>
              <a:t>Path</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tarSymbol" charset="0"/>
              <a:buChar char="●"/>
              <a:tabLst/>
              <a:defRPr/>
            </a:pPr>
            <a:r>
              <a:rPr kumimoji="0" lang="en-US" sz="2400" b="0" i="0" u="none" strike="noStrike" kern="0" cap="none" spc="0" normalizeH="0" baseline="0" noProof="0" smtClean="0">
                <a:ln>
                  <a:noFill/>
                </a:ln>
                <a:solidFill>
                  <a:srgbClr val="000000"/>
                </a:solidFill>
                <a:effectLst/>
                <a:uLnTx/>
                <a:uFillTx/>
                <a:latin typeface="+mn-lt"/>
              </a:rPr>
              <a:t>Internet Zone</a:t>
            </a: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ymbol" pitchFamily="18" charset="2"/>
              <a:buNone/>
              <a:tabLst/>
              <a:defRPr/>
            </a:pPr>
            <a:r>
              <a:rPr kumimoji="0" lang="en-US" sz="1700" b="0" i="0" u="none" strike="noStrike" kern="0" cap="none" spc="0" normalizeH="0" baseline="0" noProof="0" smtClean="0">
                <a:ln>
                  <a:noFill/>
                </a:ln>
                <a:solidFill>
                  <a:srgbClr val="000000"/>
                </a:solidFill>
                <a:effectLst/>
                <a:uLnTx/>
                <a:uFillTx/>
                <a:latin typeface="Tahoma" pitchFamily="34" charset="0"/>
              </a:rPr>
              <a:t>runas /trustlevel:"basic user" "c:\Program Files\Internet Explorer\iexplore.exe"</a:t>
            </a:r>
            <a:endParaRPr kumimoji="0" lang="en-US" sz="2400" b="0" i="0" u="none" strike="noStrike" kern="0" cap="none" spc="0" normalizeH="0" baseline="0" noProof="0" smtClean="0">
              <a:ln>
                <a:noFill/>
              </a:ln>
              <a:solidFill>
                <a:srgbClr val="000000"/>
              </a:solidFill>
              <a:effectLst/>
              <a:uLnTx/>
              <a:uFillTx/>
              <a:latin typeface="+mn-lt"/>
            </a:endParaRPr>
          </a:p>
          <a:p>
            <a:pPr marL="863600" marR="0" lvl="1" indent="-287338" algn="l" defTabSz="449263" rtl="0" eaLnBrk="1" fontAlgn="base" latinLnBrk="0" hangingPunct="1">
              <a:lnSpc>
                <a:spcPct val="93000"/>
              </a:lnSpc>
              <a:spcBef>
                <a:spcPts val="1138"/>
              </a:spcBef>
              <a:spcAft>
                <a:spcPct val="0"/>
              </a:spcAft>
              <a:buClr>
                <a:srgbClr val="000000"/>
              </a:buClr>
              <a:buSzPct val="45000"/>
              <a:buFont typeface="Symbol" pitchFamily="18" charset="2"/>
              <a:buNone/>
              <a:tabLst/>
              <a:defRPr/>
            </a:pPr>
            <a:r>
              <a:rPr kumimoji="0" lang="en-US" sz="1700" b="0" i="0" u="none" strike="noStrike" kern="0" cap="none" spc="0" normalizeH="0" baseline="0" noProof="0" smtClean="0">
                <a:ln>
                  <a:noFill/>
                </a:ln>
                <a:solidFill>
                  <a:srgbClr val="000000"/>
                </a:solidFill>
                <a:effectLst/>
                <a:uLnTx/>
                <a:uFillTx/>
                <a:latin typeface="Tahoma" pitchFamily="34" charset="0"/>
              </a:rPr>
              <a:t>Setsafer.exe</a:t>
            </a: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Wingdings" pitchFamily="2" charset="2"/>
              <a:buNone/>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pic>
        <p:nvPicPr>
          <p:cNvPr id="1026" name="Picture 2"/>
          <p:cNvPicPr>
            <a:picLocks noChangeAspect="1" noChangeArrowheads="1"/>
          </p:cNvPicPr>
          <p:nvPr/>
        </p:nvPicPr>
        <p:blipFill>
          <a:blip r:embed="rId2" cstate="print"/>
          <a:srcRect/>
          <a:stretch>
            <a:fillRect/>
          </a:stretch>
        </p:blipFill>
        <p:spPr bwMode="auto">
          <a:xfrm>
            <a:off x="1325536" y="1779573"/>
            <a:ext cx="7315200" cy="5114925"/>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1682726" y="1350945"/>
            <a:ext cx="7553325" cy="5124450"/>
          </a:xfrm>
          <a:prstGeom prst="rect">
            <a:avLst/>
          </a:prstGeom>
          <a:noFill/>
          <a:ln w="9525">
            <a:noFill/>
            <a:miter lim="800000"/>
            <a:headEnd/>
            <a:tailEnd/>
          </a:ln>
        </p:spPr>
      </p:pic>
      <p:pic>
        <p:nvPicPr>
          <p:cNvPr id="1029" name="Picture 5"/>
          <p:cNvPicPr>
            <a:picLocks noChangeAspect="1" noChangeArrowheads="1"/>
          </p:cNvPicPr>
          <p:nvPr/>
        </p:nvPicPr>
        <p:blipFill>
          <a:blip r:embed="rId4" cstate="print"/>
          <a:srcRect/>
          <a:stretch>
            <a:fillRect/>
          </a:stretch>
        </p:blipFill>
        <p:spPr bwMode="auto">
          <a:xfrm>
            <a:off x="4397370" y="4279903"/>
            <a:ext cx="5114925" cy="1133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8"/>
                                        </p:tgtEl>
                                        <p:attrNameLst>
                                          <p:attrName>style.visibility</p:attrName>
                                        </p:attrNameLst>
                                      </p:cBhvr>
                                      <p:to>
                                        <p:strVal val="visible"/>
                                      </p:to>
                                    </p:set>
                                    <p:anim calcmode="lin" valueType="num">
                                      <p:cBhvr additive="base">
                                        <p:cTn id="13" dur="500" fill="hold"/>
                                        <p:tgtEl>
                                          <p:spTgt spid="1028"/>
                                        </p:tgtEl>
                                        <p:attrNameLst>
                                          <p:attrName>ppt_x</p:attrName>
                                        </p:attrNameLst>
                                      </p:cBhvr>
                                      <p:tavLst>
                                        <p:tav tm="0">
                                          <p:val>
                                            <p:strVal val="#ppt_x"/>
                                          </p:val>
                                        </p:tav>
                                        <p:tav tm="100000">
                                          <p:val>
                                            <p:strVal val="#ppt_x"/>
                                          </p:val>
                                        </p:tav>
                                      </p:tavLst>
                                    </p:anim>
                                    <p:anim calcmode="lin" valueType="num">
                                      <p:cBhvr additive="base">
                                        <p:cTn id="14"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9"/>
                                        </p:tgtEl>
                                        <p:attrNameLst>
                                          <p:attrName>style.visibility</p:attrName>
                                        </p:attrNameLst>
                                      </p:cBhvr>
                                      <p:to>
                                        <p:strVal val="visible"/>
                                      </p:to>
                                    </p:set>
                                    <p:anim calcmode="lin" valueType="num">
                                      <p:cBhvr additive="base">
                                        <p:cTn id="19" dur="500" fill="hold"/>
                                        <p:tgtEl>
                                          <p:spTgt spid="1029"/>
                                        </p:tgtEl>
                                        <p:attrNameLst>
                                          <p:attrName>ppt_x</p:attrName>
                                        </p:attrNameLst>
                                      </p:cBhvr>
                                      <p:tavLst>
                                        <p:tav tm="0">
                                          <p:val>
                                            <p:strVal val="#ppt_x"/>
                                          </p:val>
                                        </p:tav>
                                        <p:tav tm="100000">
                                          <p:val>
                                            <p:strVal val="#ppt_x"/>
                                          </p:val>
                                        </p:tav>
                                      </p:tavLst>
                                    </p:anim>
                                    <p:anim calcmode="lin" valueType="num">
                                      <p:cBhvr additive="base">
                                        <p:cTn id="20"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smtClean="0"/>
              <a:t>Zálohování</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sp>
        <p:nvSpPr>
          <p:cNvPr id="5" name="Content Placeholder 2"/>
          <p:cNvSpPr txBox="1">
            <a:spLocks/>
          </p:cNvSpPr>
          <p:nvPr/>
        </p:nvSpPr>
        <p:spPr bwMode="auto">
          <a:xfrm>
            <a:off x="253966" y="922317"/>
            <a:ext cx="9644130" cy="421484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Wingdings" pitchFamily="2" charset="2"/>
              <a:buNone/>
              <a:tabLst/>
              <a:defRPr/>
            </a:pPr>
            <a:r>
              <a:rPr lang="cs-CZ" sz="2800" kern="0" dirty="0" err="1" smtClean="0">
                <a:solidFill>
                  <a:srgbClr val="000000"/>
                </a:solidFill>
                <a:latin typeface="+mn-lt"/>
              </a:rPr>
              <a:t>NTBackup</a:t>
            </a:r>
            <a:r>
              <a:rPr lang="cs-CZ" sz="2800" kern="0" dirty="0" smtClean="0">
                <a:solidFill>
                  <a:srgbClr val="000000"/>
                </a:solidFill>
                <a:latin typeface="+mn-lt"/>
              </a:rPr>
              <a:t> – historický nástroj</a:t>
            </a: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Wingdings" pitchFamily="2" charset="2"/>
              <a:buNone/>
              <a:tabLst/>
              <a:defRPr/>
            </a:pPr>
            <a:r>
              <a:rPr lang="cs-CZ" sz="2800" kern="0" dirty="0" smtClean="0">
                <a:solidFill>
                  <a:srgbClr val="000000"/>
                </a:solidFill>
                <a:latin typeface="+mn-lt"/>
              </a:rPr>
              <a:t>Aktuální verze Windows používají pro zálohování VSS (volume </a:t>
            </a:r>
            <a:r>
              <a:rPr lang="cs-CZ" sz="2800" kern="0" dirty="0" err="1" smtClean="0">
                <a:solidFill>
                  <a:srgbClr val="000000"/>
                </a:solidFill>
                <a:latin typeface="+mn-lt"/>
              </a:rPr>
              <a:t>shadow</a:t>
            </a:r>
            <a:r>
              <a:rPr lang="cs-CZ" sz="2800" kern="0" dirty="0" smtClean="0">
                <a:solidFill>
                  <a:srgbClr val="000000"/>
                </a:solidFill>
                <a:latin typeface="+mn-lt"/>
              </a:rPr>
              <a:t> systém):</a:t>
            </a: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Arial" pitchFamily="34" charset="0"/>
              <a:buChar char="•"/>
              <a:tabLst/>
              <a:defRPr/>
            </a:pPr>
            <a:r>
              <a:rPr kumimoji="0" lang="cs-CZ" sz="2800" b="0" i="0" u="none" strike="noStrike" kern="0" cap="none" spc="0" normalizeH="0" baseline="0" noProof="0" dirty="0" smtClean="0">
                <a:ln>
                  <a:noFill/>
                </a:ln>
                <a:solidFill>
                  <a:srgbClr val="000000"/>
                </a:solidFill>
                <a:effectLst/>
                <a:uLnTx/>
                <a:uFillTx/>
                <a:latin typeface="+mn-lt"/>
                <a:ea typeface="+mn-ea"/>
                <a:cs typeface="+mn-cs"/>
              </a:rPr>
              <a:t>VSS </a:t>
            </a:r>
            <a:r>
              <a:rPr kumimoji="0" lang="cs-CZ" sz="2800" b="0" i="0" u="none" strike="noStrike" kern="0" cap="none" spc="0" normalizeH="0" baseline="0" noProof="0" dirty="0" err="1" smtClean="0">
                <a:ln>
                  <a:noFill/>
                </a:ln>
                <a:solidFill>
                  <a:srgbClr val="000000"/>
                </a:solidFill>
                <a:effectLst/>
                <a:uLnTx/>
                <a:uFillTx/>
                <a:latin typeface="+mn-lt"/>
                <a:ea typeface="+mn-ea"/>
                <a:cs typeface="+mn-cs"/>
              </a:rPr>
              <a:t>providers</a:t>
            </a:r>
            <a:endParaRPr kumimoji="0" lang="cs-CZ" sz="2800" b="0" i="0" u="none" strike="noStrike" kern="0" cap="none" spc="0" normalizeH="0" baseline="0" noProof="0" dirty="0" smtClean="0">
              <a:ln>
                <a:noFill/>
              </a:ln>
              <a:solidFill>
                <a:srgbClr val="000000"/>
              </a:solidFill>
              <a:effectLst/>
              <a:uLnTx/>
              <a:uFillTx/>
              <a:latin typeface="+mn-lt"/>
              <a:ea typeface="+mn-ea"/>
              <a:cs typeface="+mn-cs"/>
            </a:endParaRP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Arial" pitchFamily="34" charset="0"/>
              <a:buChar char="•"/>
              <a:tabLst/>
              <a:defRPr/>
            </a:pPr>
            <a:r>
              <a:rPr lang="cs-CZ" sz="2800" kern="0" dirty="0" smtClean="0">
                <a:solidFill>
                  <a:srgbClr val="000000"/>
                </a:solidFill>
                <a:latin typeface="+mn-lt"/>
              </a:rPr>
              <a:t>WIM formát</a:t>
            </a: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pic>
        <p:nvPicPr>
          <p:cNvPr id="2050" name="Picture 2"/>
          <p:cNvPicPr>
            <a:picLocks noChangeAspect="1" noChangeArrowheads="1"/>
          </p:cNvPicPr>
          <p:nvPr/>
        </p:nvPicPr>
        <p:blipFill>
          <a:blip r:embed="rId2" cstate="print"/>
          <a:srcRect/>
          <a:stretch>
            <a:fillRect/>
          </a:stretch>
        </p:blipFill>
        <p:spPr bwMode="auto">
          <a:xfrm>
            <a:off x="3825866" y="2344652"/>
            <a:ext cx="5891210" cy="460699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err="1" smtClean="0"/>
              <a:t>Active</a:t>
            </a:r>
            <a:r>
              <a:rPr lang="cs-CZ" sz="2800" dirty="0" smtClean="0"/>
              <a:t> </a:t>
            </a:r>
            <a:r>
              <a:rPr lang="cs-CZ" sz="2800" dirty="0" err="1" smtClean="0"/>
              <a:t>Directory</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sp>
        <p:nvSpPr>
          <p:cNvPr id="5" name="Rectangle 3"/>
          <p:cNvSpPr txBox="1">
            <a:spLocks noChangeArrowheads="1"/>
          </p:cNvSpPr>
          <p:nvPr/>
        </p:nvSpPr>
        <p:spPr>
          <a:xfrm>
            <a:off x="253966" y="850879"/>
            <a:ext cx="8226425" cy="4567237"/>
          </a:xfrm>
          <a:prstGeom prst="rect">
            <a:avLst/>
          </a:prstGeom>
        </p:spPr>
        <p:txBody>
          <a:bodyPr/>
          <a:lstStyle/>
          <a:p>
            <a:pPr marL="431800" marR="0" lvl="0" indent="-323850" algn="l" defTabSz="449263" rtl="0" eaLnBrk="1" fontAlgn="base" latinLnBrk="0" hangingPunct="1">
              <a:lnSpc>
                <a:spcPct val="67000"/>
              </a:lnSpc>
              <a:spcBef>
                <a:spcPts val="1425"/>
              </a:spcBef>
              <a:spcAft>
                <a:spcPct val="0"/>
              </a:spcAft>
              <a:buClr>
                <a:srgbClr val="000000"/>
              </a:buClr>
              <a:buSzPct val="45000"/>
              <a:buFont typeface="StarSymbol" charset="0"/>
              <a:buChar char="●"/>
              <a:tabLst/>
              <a:defRPr/>
            </a:pPr>
            <a:r>
              <a:rPr kumimoji="0" lang="cs-CZ" sz="1900" b="0" i="0" u="none" strike="noStrike" kern="0" cap="none" spc="0" normalizeH="0" baseline="0" noProof="0" dirty="0" err="1" smtClean="0">
                <a:ln>
                  <a:noFill/>
                </a:ln>
                <a:solidFill>
                  <a:srgbClr val="000000"/>
                </a:solidFill>
                <a:effectLst/>
                <a:uLnTx/>
                <a:uFillTx/>
                <a:latin typeface="+mn-lt"/>
                <a:ea typeface="+mn-ea"/>
                <a:cs typeface="+mn-cs"/>
              </a:rPr>
              <a:t>Active</a:t>
            </a:r>
            <a:r>
              <a:rPr kumimoji="0" lang="cs-CZ" sz="1900" b="0" i="0" u="none" strike="noStrike" kern="0" cap="none" spc="0" normalizeH="0" baseline="0" noProof="0" dirty="0" smtClean="0">
                <a:ln>
                  <a:noFill/>
                </a:ln>
                <a:solidFill>
                  <a:srgbClr val="000000"/>
                </a:solidFill>
                <a:effectLst/>
                <a:uLnTx/>
                <a:uFillTx/>
                <a:latin typeface="+mn-lt"/>
                <a:ea typeface="+mn-ea"/>
                <a:cs typeface="+mn-cs"/>
              </a:rPr>
              <a:t> </a:t>
            </a:r>
            <a:r>
              <a:rPr kumimoji="0" lang="cs-CZ" sz="1900" b="0" i="0" u="none" strike="noStrike" kern="0" cap="none" spc="0" normalizeH="0" baseline="0" noProof="0" dirty="0" err="1" smtClean="0">
                <a:ln>
                  <a:noFill/>
                </a:ln>
                <a:solidFill>
                  <a:srgbClr val="000000"/>
                </a:solidFill>
                <a:effectLst/>
                <a:uLnTx/>
                <a:uFillTx/>
                <a:latin typeface="+mn-lt"/>
                <a:ea typeface="+mn-ea"/>
                <a:cs typeface="+mn-cs"/>
              </a:rPr>
              <a:t>Directory</a:t>
            </a:r>
            <a:r>
              <a:rPr kumimoji="0" lang="cs-CZ" sz="1900" b="0" i="0" u="none" strike="noStrike" kern="0" cap="none" spc="0" normalizeH="0" baseline="0" noProof="0" dirty="0" smtClean="0">
                <a:ln>
                  <a:noFill/>
                </a:ln>
                <a:solidFill>
                  <a:srgbClr val="000000"/>
                </a:solidFill>
                <a:effectLst/>
                <a:uLnTx/>
                <a:uFillTx/>
                <a:latin typeface="+mn-lt"/>
                <a:ea typeface="+mn-ea"/>
                <a:cs typeface="+mn-cs"/>
              </a:rPr>
              <a:t> je  implementací adresářové služby </a:t>
            </a:r>
            <a:r>
              <a:rPr kumimoji="0" lang="cs-CZ" sz="1900" b="0" i="0" u="none" strike="noStrike" kern="0" cap="none" spc="0" normalizeH="0" baseline="0" noProof="0" dirty="0" err="1" smtClean="0">
                <a:ln>
                  <a:noFill/>
                </a:ln>
                <a:solidFill>
                  <a:srgbClr val="000000"/>
                </a:solidFill>
                <a:effectLst/>
                <a:uLnTx/>
                <a:uFillTx/>
                <a:latin typeface="+mn-lt"/>
                <a:ea typeface="+mn-ea"/>
                <a:cs typeface="+mn-cs"/>
              </a:rPr>
              <a:t>Lightweight</a:t>
            </a:r>
            <a:r>
              <a:rPr kumimoji="0" lang="cs-CZ" sz="1900" b="0" i="0" u="none" strike="noStrike" kern="0" cap="none" spc="0" normalizeH="0" baseline="0" noProof="0" dirty="0" smtClean="0">
                <a:ln>
                  <a:noFill/>
                </a:ln>
                <a:solidFill>
                  <a:srgbClr val="000000"/>
                </a:solidFill>
                <a:effectLst/>
                <a:uLnTx/>
                <a:uFillTx/>
                <a:latin typeface="+mn-lt"/>
                <a:ea typeface="+mn-ea"/>
                <a:cs typeface="+mn-cs"/>
              </a:rPr>
              <a:t> </a:t>
            </a:r>
            <a:r>
              <a:rPr kumimoji="0" lang="cs-CZ" sz="1900" b="0" i="0" u="none" strike="noStrike" kern="0" cap="none" spc="0" normalizeH="0" baseline="0" noProof="0" dirty="0" err="1" smtClean="0">
                <a:ln>
                  <a:noFill/>
                </a:ln>
                <a:solidFill>
                  <a:srgbClr val="000000"/>
                </a:solidFill>
                <a:effectLst/>
                <a:uLnTx/>
                <a:uFillTx/>
                <a:latin typeface="+mn-lt"/>
                <a:ea typeface="+mn-ea"/>
                <a:cs typeface="+mn-cs"/>
              </a:rPr>
              <a:t>Directory</a:t>
            </a:r>
            <a:r>
              <a:rPr kumimoji="0" lang="cs-CZ" sz="1900" b="0" i="0" u="none" strike="noStrike" kern="0" cap="none" spc="0" normalizeH="0" baseline="0" noProof="0" dirty="0" smtClean="0">
                <a:ln>
                  <a:noFill/>
                </a:ln>
                <a:solidFill>
                  <a:srgbClr val="000000"/>
                </a:solidFill>
                <a:effectLst/>
                <a:uLnTx/>
                <a:uFillTx/>
                <a:latin typeface="+mn-lt"/>
                <a:ea typeface="+mn-ea"/>
                <a:cs typeface="+mn-cs"/>
              </a:rPr>
              <a:t> Access </a:t>
            </a:r>
            <a:r>
              <a:rPr kumimoji="0" lang="cs-CZ" sz="1900" b="0" i="0" u="none" strike="noStrike" kern="0" cap="none" spc="0" normalizeH="0" baseline="0" noProof="0" dirty="0" err="1" smtClean="0">
                <a:ln>
                  <a:noFill/>
                </a:ln>
                <a:solidFill>
                  <a:srgbClr val="000000"/>
                </a:solidFill>
                <a:effectLst/>
                <a:uLnTx/>
                <a:uFillTx/>
                <a:latin typeface="+mn-lt"/>
                <a:ea typeface="+mn-ea"/>
                <a:cs typeface="+mn-cs"/>
              </a:rPr>
              <a:t>Protocol</a:t>
            </a:r>
            <a:r>
              <a:rPr kumimoji="0" lang="cs-CZ" sz="1900" b="0" i="0" u="none" strike="noStrike" kern="0" cap="none" spc="0" normalizeH="0" baseline="0" noProof="0" dirty="0" smtClean="0">
                <a:ln>
                  <a:noFill/>
                </a:ln>
                <a:solidFill>
                  <a:srgbClr val="000000"/>
                </a:solidFill>
                <a:effectLst/>
                <a:uLnTx/>
                <a:uFillTx/>
                <a:latin typeface="+mn-lt"/>
                <a:ea typeface="+mn-ea"/>
                <a:cs typeface="+mn-cs"/>
              </a:rPr>
              <a:t> (LDAP) v prostředí MS Windows</a:t>
            </a:r>
          </a:p>
          <a:p>
            <a:pPr marL="431800" marR="0" lvl="0" indent="-323850" algn="l" defTabSz="449263" rtl="0" eaLnBrk="1" fontAlgn="base" latinLnBrk="0" hangingPunct="1">
              <a:lnSpc>
                <a:spcPct val="67000"/>
              </a:lnSpc>
              <a:spcBef>
                <a:spcPts val="1425"/>
              </a:spcBef>
              <a:spcAft>
                <a:spcPct val="0"/>
              </a:spcAft>
              <a:buClr>
                <a:srgbClr val="000000"/>
              </a:buClr>
              <a:buSzPct val="45000"/>
              <a:buFont typeface="StarSymbol" charset="0"/>
              <a:buChar char="●"/>
              <a:tabLst/>
              <a:defRPr/>
            </a:pPr>
            <a:r>
              <a:rPr kumimoji="0" lang="cs-CZ" sz="1900" b="0" i="0" u="none" strike="noStrike" kern="0" cap="none" spc="0" normalizeH="0" baseline="0" noProof="0" dirty="0" smtClean="0">
                <a:ln>
                  <a:noFill/>
                </a:ln>
                <a:solidFill>
                  <a:srgbClr val="000000"/>
                </a:solidFill>
                <a:effectLst/>
                <a:uLnTx/>
                <a:uFillTx/>
                <a:latin typeface="+mn-lt"/>
                <a:ea typeface="+mn-ea"/>
                <a:cs typeface="+mn-cs"/>
              </a:rPr>
              <a:t>Jádrem </a:t>
            </a:r>
            <a:r>
              <a:rPr kumimoji="0" lang="cs-CZ" sz="1900" b="0" i="0" u="none" strike="noStrike" kern="0" cap="none" spc="0" normalizeH="0" baseline="0" noProof="0" dirty="0" err="1" smtClean="0">
                <a:ln>
                  <a:noFill/>
                </a:ln>
                <a:solidFill>
                  <a:srgbClr val="000000"/>
                </a:solidFill>
                <a:effectLst/>
                <a:uLnTx/>
                <a:uFillTx/>
                <a:latin typeface="+mn-lt"/>
                <a:ea typeface="+mn-ea"/>
                <a:cs typeface="+mn-cs"/>
              </a:rPr>
              <a:t>Active</a:t>
            </a:r>
            <a:r>
              <a:rPr kumimoji="0" lang="cs-CZ" sz="1900" b="0" i="0" u="none" strike="noStrike" kern="0" cap="none" spc="0" normalizeH="0" baseline="0" noProof="0" dirty="0" smtClean="0">
                <a:ln>
                  <a:noFill/>
                </a:ln>
                <a:solidFill>
                  <a:srgbClr val="000000"/>
                </a:solidFill>
                <a:effectLst/>
                <a:uLnTx/>
                <a:uFillTx/>
                <a:latin typeface="+mn-lt"/>
                <a:ea typeface="+mn-ea"/>
                <a:cs typeface="+mn-cs"/>
              </a:rPr>
              <a:t> </a:t>
            </a:r>
            <a:r>
              <a:rPr kumimoji="0" lang="cs-CZ" sz="1900" b="0" i="0" u="none" strike="noStrike" kern="0" cap="none" spc="0" normalizeH="0" baseline="0" noProof="0" dirty="0" err="1" smtClean="0">
                <a:ln>
                  <a:noFill/>
                </a:ln>
                <a:solidFill>
                  <a:srgbClr val="000000"/>
                </a:solidFill>
                <a:effectLst/>
                <a:uLnTx/>
                <a:uFillTx/>
                <a:latin typeface="+mn-lt"/>
                <a:ea typeface="+mn-ea"/>
                <a:cs typeface="+mn-cs"/>
              </a:rPr>
              <a:t>Directory</a:t>
            </a:r>
            <a:r>
              <a:rPr kumimoji="0" lang="cs-CZ" sz="1900" b="0" i="0" u="none" strike="noStrike" kern="0" cap="none" spc="0" normalizeH="0" baseline="0" noProof="0" dirty="0" smtClean="0">
                <a:ln>
                  <a:noFill/>
                </a:ln>
                <a:solidFill>
                  <a:srgbClr val="000000"/>
                </a:solidFill>
                <a:effectLst/>
                <a:uLnTx/>
                <a:uFillTx/>
                <a:latin typeface="+mn-lt"/>
                <a:ea typeface="+mn-ea"/>
                <a:cs typeface="+mn-cs"/>
              </a:rPr>
              <a:t> je </a:t>
            </a:r>
            <a:r>
              <a:rPr kumimoji="0" lang="en-US" sz="1900" b="0" i="0" u="none" strike="noStrike" kern="0" cap="none" spc="0" normalizeH="0" baseline="0" noProof="0" dirty="0" err="1" smtClean="0">
                <a:ln>
                  <a:noFill/>
                </a:ln>
                <a:solidFill>
                  <a:srgbClr val="000000"/>
                </a:solidFill>
                <a:effectLst/>
                <a:uLnTx/>
                <a:uFillTx/>
                <a:latin typeface="+mn-lt"/>
                <a:ea typeface="+mn-ea"/>
                <a:cs typeface="+mn-cs"/>
              </a:rPr>
              <a:t>replikovan</a:t>
            </a:r>
            <a:r>
              <a:rPr kumimoji="0" lang="cs-CZ" sz="1900" b="0" i="0" u="none" strike="noStrike" kern="0" cap="none" spc="0" normalizeH="0" baseline="0" noProof="0" dirty="0" smtClean="0">
                <a:ln>
                  <a:noFill/>
                </a:ln>
                <a:solidFill>
                  <a:srgbClr val="000000"/>
                </a:solidFill>
                <a:effectLst/>
                <a:uLnTx/>
                <a:uFillTx/>
                <a:latin typeface="+mn-lt"/>
                <a:ea typeface="+mn-ea"/>
                <a:cs typeface="+mn-cs"/>
              </a:rPr>
              <a:t>á databáze obsahující objekty které reprezentují zdroje definované aplikacemi v síti Windows</a:t>
            </a: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sz="1700" b="0" i="0" u="none" strike="noStrike" kern="0" cap="none" spc="0" normalizeH="0" baseline="0" noProof="0" dirty="0" smtClean="0">
                <a:ln>
                  <a:noFill/>
                </a:ln>
                <a:solidFill>
                  <a:srgbClr val="000000"/>
                </a:solidFill>
                <a:effectLst/>
                <a:uLnTx/>
                <a:uFillTx/>
                <a:latin typeface="+mn-lt"/>
              </a:rPr>
              <a:t>Soubor </a:t>
            </a:r>
            <a:r>
              <a:rPr kumimoji="0" lang="cs-CZ" sz="1700" b="0" i="0" u="none" strike="noStrike" kern="0" cap="none" spc="0" normalizeH="0" baseline="0" noProof="0" dirty="0" err="1" smtClean="0">
                <a:ln>
                  <a:noFill/>
                </a:ln>
                <a:solidFill>
                  <a:srgbClr val="000000"/>
                </a:solidFill>
                <a:effectLst/>
                <a:uLnTx/>
                <a:uFillTx/>
                <a:latin typeface="+mn-lt"/>
              </a:rPr>
              <a:t>ntds.dit</a:t>
            </a:r>
            <a:endParaRPr kumimoji="0" lang="cs-CZ" sz="1700" b="0" i="0" u="none" strike="noStrike" kern="0" cap="none" spc="0" normalizeH="0" baseline="0" noProof="0" dirty="0" smtClean="0">
              <a:ln>
                <a:noFill/>
              </a:ln>
              <a:solidFill>
                <a:srgbClr val="000000"/>
              </a:solidFill>
              <a:effectLst/>
              <a:uLnTx/>
              <a:uFillTx/>
              <a:latin typeface="+mn-lt"/>
            </a:endParaRPr>
          </a:p>
          <a:p>
            <a:pPr marL="431800" marR="0" lvl="0" indent="-323850" algn="l" defTabSz="449263" rtl="0" eaLnBrk="1" fontAlgn="base" latinLnBrk="0" hangingPunct="1">
              <a:lnSpc>
                <a:spcPct val="67000"/>
              </a:lnSpc>
              <a:spcBef>
                <a:spcPts val="1425"/>
              </a:spcBef>
              <a:spcAft>
                <a:spcPct val="0"/>
              </a:spcAft>
              <a:buClr>
                <a:srgbClr val="000000"/>
              </a:buClr>
              <a:buSzPct val="45000"/>
              <a:buFont typeface="StarSymbol" charset="0"/>
              <a:buChar char="●"/>
              <a:tabLst/>
              <a:defRPr/>
            </a:pPr>
            <a:r>
              <a:rPr kumimoji="0" lang="cs-CZ" sz="1900" b="0" i="0" u="none" strike="noStrike" kern="0" cap="none" spc="0" normalizeH="0" baseline="0" noProof="0" dirty="0" err="1" smtClean="0">
                <a:ln>
                  <a:noFill/>
                </a:ln>
                <a:solidFill>
                  <a:srgbClr val="000000"/>
                </a:solidFill>
                <a:effectLst/>
                <a:uLnTx/>
                <a:uFillTx/>
                <a:latin typeface="+mn-lt"/>
                <a:ea typeface="+mn-ea"/>
                <a:cs typeface="+mn-cs"/>
              </a:rPr>
              <a:t>Active</a:t>
            </a:r>
            <a:r>
              <a:rPr kumimoji="0" lang="cs-CZ" sz="1900" b="0" i="0" u="none" strike="noStrike" kern="0" cap="none" spc="0" normalizeH="0" baseline="0" noProof="0" dirty="0" smtClean="0">
                <a:ln>
                  <a:noFill/>
                </a:ln>
                <a:solidFill>
                  <a:srgbClr val="000000"/>
                </a:solidFill>
                <a:effectLst/>
                <a:uLnTx/>
                <a:uFillTx/>
                <a:latin typeface="+mn-lt"/>
                <a:ea typeface="+mn-ea"/>
                <a:cs typeface="+mn-cs"/>
              </a:rPr>
              <a:t> </a:t>
            </a:r>
            <a:r>
              <a:rPr kumimoji="0" lang="cs-CZ" sz="1900" b="0" i="0" u="none" strike="noStrike" kern="0" cap="none" spc="0" normalizeH="0" baseline="0" noProof="0" dirty="0" err="1" smtClean="0">
                <a:ln>
                  <a:noFill/>
                </a:ln>
                <a:solidFill>
                  <a:srgbClr val="000000"/>
                </a:solidFill>
                <a:effectLst/>
                <a:uLnTx/>
                <a:uFillTx/>
                <a:latin typeface="+mn-lt"/>
                <a:ea typeface="+mn-ea"/>
                <a:cs typeface="+mn-cs"/>
              </a:rPr>
              <a:t>Directory</a:t>
            </a:r>
            <a:r>
              <a:rPr kumimoji="0" lang="cs-CZ" sz="1900" b="0" i="0" u="none" strike="noStrike" kern="0" cap="none" spc="0" normalizeH="0" baseline="0" noProof="0" dirty="0" smtClean="0">
                <a:ln>
                  <a:noFill/>
                </a:ln>
                <a:solidFill>
                  <a:srgbClr val="000000"/>
                </a:solidFill>
                <a:effectLst/>
                <a:uLnTx/>
                <a:uFillTx/>
                <a:latin typeface="+mn-lt"/>
                <a:ea typeface="+mn-ea"/>
                <a:cs typeface="+mn-cs"/>
              </a:rPr>
              <a:t> podporuje následující API</a:t>
            </a: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sz="1700" b="0" i="0" u="none" strike="noStrike" kern="0" cap="none" spc="0" normalizeH="0" baseline="0" noProof="0" dirty="0" smtClean="0">
                <a:ln>
                  <a:noFill/>
                </a:ln>
                <a:solidFill>
                  <a:srgbClr val="000000"/>
                </a:solidFill>
                <a:effectLst/>
                <a:uLnTx/>
                <a:uFillTx/>
                <a:latin typeface="+mn-lt"/>
              </a:rPr>
              <a:t>LDAP C API </a:t>
            </a: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sz="1700" b="0" i="0" u="none" strike="noStrike" kern="0" cap="none" spc="0" normalizeH="0" baseline="0" noProof="0" dirty="0" err="1" smtClean="0">
                <a:ln>
                  <a:noFill/>
                </a:ln>
                <a:solidFill>
                  <a:srgbClr val="000000"/>
                </a:solidFill>
                <a:effectLst/>
                <a:uLnTx/>
                <a:uFillTx/>
                <a:latin typeface="+mn-lt"/>
              </a:rPr>
              <a:t>Active</a:t>
            </a:r>
            <a:r>
              <a:rPr kumimoji="0" lang="cs-CZ" sz="1700" b="0" i="0" u="none" strike="noStrike" kern="0" cap="none" spc="0" normalizeH="0" baseline="0" noProof="0" dirty="0" smtClean="0">
                <a:ln>
                  <a:noFill/>
                </a:ln>
                <a:solidFill>
                  <a:srgbClr val="000000"/>
                </a:solidFill>
                <a:effectLst/>
                <a:uLnTx/>
                <a:uFillTx/>
                <a:latin typeface="+mn-lt"/>
              </a:rPr>
              <a:t> </a:t>
            </a:r>
            <a:r>
              <a:rPr kumimoji="0" lang="cs-CZ" sz="1700" b="0" i="0" u="none" strike="noStrike" kern="0" cap="none" spc="0" normalizeH="0" baseline="0" noProof="0" dirty="0" err="1" smtClean="0">
                <a:ln>
                  <a:noFill/>
                </a:ln>
                <a:solidFill>
                  <a:srgbClr val="000000"/>
                </a:solidFill>
                <a:effectLst/>
                <a:uLnTx/>
                <a:uFillTx/>
                <a:latin typeface="+mn-lt"/>
              </a:rPr>
              <a:t>Directory</a:t>
            </a:r>
            <a:r>
              <a:rPr kumimoji="0" lang="cs-CZ" sz="1700" b="0" i="0" u="none" strike="noStrike" kern="0" cap="none" spc="0" normalizeH="0" baseline="0" noProof="0" dirty="0" smtClean="0">
                <a:ln>
                  <a:noFill/>
                </a:ln>
                <a:solidFill>
                  <a:srgbClr val="000000"/>
                </a:solidFill>
                <a:effectLst/>
                <a:uLnTx/>
                <a:uFillTx/>
                <a:latin typeface="+mn-lt"/>
              </a:rPr>
              <a:t> </a:t>
            </a:r>
            <a:r>
              <a:rPr kumimoji="0" lang="cs-CZ" sz="1700" b="0" i="0" u="none" strike="noStrike" kern="0" cap="none" spc="0" normalizeH="0" baseline="0" noProof="0" dirty="0" err="1" smtClean="0">
                <a:ln>
                  <a:noFill/>
                </a:ln>
                <a:solidFill>
                  <a:srgbClr val="000000"/>
                </a:solidFill>
                <a:effectLst/>
                <a:uLnTx/>
                <a:uFillTx/>
                <a:latin typeface="+mn-lt"/>
              </a:rPr>
              <a:t>Service</a:t>
            </a:r>
            <a:r>
              <a:rPr kumimoji="0" lang="cs-CZ" sz="1700" b="0" i="0" u="none" strike="noStrike" kern="0" cap="none" spc="0" normalizeH="0" baseline="0" noProof="0" dirty="0" smtClean="0">
                <a:ln>
                  <a:noFill/>
                </a:ln>
                <a:solidFill>
                  <a:srgbClr val="000000"/>
                </a:solidFill>
                <a:effectLst/>
                <a:uLnTx/>
                <a:uFillTx/>
                <a:latin typeface="+mn-lt"/>
              </a:rPr>
              <a:t> </a:t>
            </a:r>
            <a:r>
              <a:rPr kumimoji="0" lang="cs-CZ" sz="1700" b="0" i="0" u="none" strike="noStrike" kern="0" cap="none" spc="0" normalizeH="0" baseline="0" noProof="0" dirty="0" err="1" smtClean="0">
                <a:ln>
                  <a:noFill/>
                </a:ln>
                <a:solidFill>
                  <a:srgbClr val="000000"/>
                </a:solidFill>
                <a:effectLst/>
                <a:uLnTx/>
                <a:uFillTx/>
                <a:latin typeface="+mn-lt"/>
              </a:rPr>
              <a:t>Interfaces</a:t>
            </a:r>
            <a:r>
              <a:rPr kumimoji="0" lang="cs-CZ" sz="1700" b="0" i="0" u="none" strike="noStrike" kern="0" cap="none" spc="0" normalizeH="0" baseline="0" noProof="0" dirty="0" smtClean="0">
                <a:ln>
                  <a:noFill/>
                </a:ln>
                <a:solidFill>
                  <a:srgbClr val="000000"/>
                </a:solidFill>
                <a:effectLst/>
                <a:uLnTx/>
                <a:uFillTx/>
                <a:latin typeface="+mn-lt"/>
              </a:rPr>
              <a:t> (ADSI) COM interface </a:t>
            </a: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sz="1700" b="0" i="0" u="none" strike="noStrike" kern="0" cap="none" spc="0" normalizeH="0" baseline="0" noProof="0" dirty="0" err="1" smtClean="0">
                <a:ln>
                  <a:noFill/>
                </a:ln>
                <a:solidFill>
                  <a:srgbClr val="000000"/>
                </a:solidFill>
                <a:effectLst/>
                <a:uLnTx/>
                <a:uFillTx/>
                <a:latin typeface="+mn-lt"/>
              </a:rPr>
              <a:t>Messaging</a:t>
            </a:r>
            <a:r>
              <a:rPr kumimoji="0" lang="cs-CZ" sz="1700" b="0" i="0" u="none" strike="noStrike" kern="0" cap="none" spc="0" normalizeH="0" baseline="0" noProof="0" dirty="0" smtClean="0">
                <a:ln>
                  <a:noFill/>
                </a:ln>
                <a:solidFill>
                  <a:srgbClr val="000000"/>
                </a:solidFill>
                <a:effectLst/>
                <a:uLnTx/>
                <a:uFillTx/>
                <a:latin typeface="+mn-lt"/>
              </a:rPr>
              <a:t> API (MAPI) </a:t>
            </a: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sz="1700" b="0" i="0" u="none" strike="noStrike" kern="0" cap="none" spc="0" normalizeH="0" baseline="0" noProof="0" dirty="0" err="1" smtClean="0">
                <a:ln>
                  <a:noFill/>
                </a:ln>
                <a:solidFill>
                  <a:srgbClr val="000000"/>
                </a:solidFill>
                <a:effectLst/>
                <a:uLnTx/>
                <a:uFillTx/>
                <a:latin typeface="+mn-lt"/>
              </a:rPr>
              <a:t>Security</a:t>
            </a:r>
            <a:r>
              <a:rPr kumimoji="0" lang="cs-CZ" sz="1700" b="0" i="0" u="none" strike="noStrike" kern="0" cap="none" spc="0" normalizeH="0" baseline="0" noProof="0" dirty="0" smtClean="0">
                <a:ln>
                  <a:noFill/>
                </a:ln>
                <a:solidFill>
                  <a:srgbClr val="000000"/>
                </a:solidFill>
                <a:effectLst/>
                <a:uLnTx/>
                <a:uFillTx/>
                <a:latin typeface="+mn-lt"/>
              </a:rPr>
              <a:t> </a:t>
            </a:r>
            <a:r>
              <a:rPr kumimoji="0" lang="cs-CZ" sz="1700" b="0" i="0" u="none" strike="noStrike" kern="0" cap="none" spc="0" normalizeH="0" baseline="0" noProof="0" dirty="0" err="1" smtClean="0">
                <a:ln>
                  <a:noFill/>
                </a:ln>
                <a:solidFill>
                  <a:srgbClr val="000000"/>
                </a:solidFill>
                <a:effectLst/>
                <a:uLnTx/>
                <a:uFillTx/>
                <a:latin typeface="+mn-lt"/>
              </a:rPr>
              <a:t>Account</a:t>
            </a:r>
            <a:r>
              <a:rPr kumimoji="0" lang="cs-CZ" sz="1700" b="0" i="0" u="none" strike="noStrike" kern="0" cap="none" spc="0" normalizeH="0" baseline="0" noProof="0" dirty="0" smtClean="0">
                <a:ln>
                  <a:noFill/>
                </a:ln>
                <a:solidFill>
                  <a:srgbClr val="000000"/>
                </a:solidFill>
                <a:effectLst/>
                <a:uLnTx/>
                <a:uFillTx/>
                <a:latin typeface="+mn-lt"/>
              </a:rPr>
              <a:t> </a:t>
            </a:r>
            <a:r>
              <a:rPr kumimoji="0" lang="cs-CZ" sz="1700" b="0" i="0" u="none" strike="noStrike" kern="0" cap="none" spc="0" normalizeH="0" baseline="0" noProof="0" dirty="0" err="1" smtClean="0">
                <a:ln>
                  <a:noFill/>
                </a:ln>
                <a:solidFill>
                  <a:srgbClr val="000000"/>
                </a:solidFill>
                <a:effectLst/>
                <a:uLnTx/>
                <a:uFillTx/>
                <a:latin typeface="+mn-lt"/>
              </a:rPr>
              <a:t>Manager</a:t>
            </a:r>
            <a:r>
              <a:rPr kumimoji="0" lang="cs-CZ" sz="1700" b="0" i="0" u="none" strike="noStrike" kern="0" cap="none" spc="0" normalizeH="0" baseline="0" noProof="0" dirty="0" smtClean="0">
                <a:ln>
                  <a:noFill/>
                </a:ln>
                <a:solidFill>
                  <a:srgbClr val="000000"/>
                </a:solidFill>
                <a:effectLst/>
                <a:uLnTx/>
                <a:uFillTx/>
                <a:latin typeface="+mn-lt"/>
              </a:rPr>
              <a:t> (SAM) </a:t>
            </a:r>
            <a:r>
              <a:rPr kumimoji="0" lang="cs-CZ" sz="1700" b="0" i="0" u="none" strike="noStrike" kern="0" cap="none" spc="0" normalizeH="0" baseline="0" noProof="0" dirty="0" err="1" smtClean="0">
                <a:ln>
                  <a:noFill/>
                </a:ln>
                <a:solidFill>
                  <a:srgbClr val="000000"/>
                </a:solidFill>
                <a:effectLst/>
                <a:uLnTx/>
                <a:uFillTx/>
                <a:latin typeface="+mn-lt"/>
              </a:rPr>
              <a:t>APIs</a:t>
            </a:r>
            <a:endParaRPr kumimoji="0" lang="cs-CZ" sz="1700" b="0" i="0" u="none" strike="noStrike" kern="0" cap="none" spc="0" normalizeH="0" baseline="0" noProof="0" dirty="0" smtClean="0">
              <a:ln>
                <a:noFill/>
              </a:ln>
              <a:solidFill>
                <a:srgbClr val="000000"/>
              </a:solidFill>
              <a:effectLst/>
              <a:uLnTx/>
              <a:uFillTx/>
              <a:latin typeface="+mn-lt"/>
            </a:endParaRPr>
          </a:p>
          <a:p>
            <a:pPr marL="1295400" marR="0" lvl="2" indent="-215900" algn="l" defTabSz="449263" rtl="0" eaLnBrk="1" fontAlgn="base" latinLnBrk="0" hangingPunct="1">
              <a:lnSpc>
                <a:spcPct val="90000"/>
              </a:lnSpc>
              <a:spcBef>
                <a:spcPts val="850"/>
              </a:spcBef>
              <a:spcAft>
                <a:spcPct val="0"/>
              </a:spcAft>
              <a:buClr>
                <a:srgbClr val="000000"/>
              </a:buClr>
              <a:buSzPct val="45000"/>
              <a:buFont typeface="StarSymbol" charset="0"/>
              <a:buChar char="●"/>
              <a:tabLst/>
              <a:defRPr/>
            </a:pPr>
            <a:r>
              <a:rPr kumimoji="0" lang="en-US" sz="1800" b="0" i="0" u="none" strike="noStrike" kern="0" cap="none" spc="0" normalizeH="0" baseline="0" noProof="0" dirty="0" smtClean="0">
                <a:ln>
                  <a:noFill/>
                </a:ln>
                <a:solidFill>
                  <a:srgbClr val="000000"/>
                </a:solidFill>
                <a:effectLst/>
                <a:uLnTx/>
                <a:uFillTx/>
                <a:latin typeface="+mn-lt"/>
              </a:rPr>
              <a:t>MSVl_0 (\</a:t>
            </a:r>
            <a:r>
              <a:rPr kumimoji="0" lang="en-US" sz="1800" b="0" i="0" u="none" strike="noStrike" kern="0" cap="none" spc="0" normalizeH="0" baseline="0" noProof="0" dirty="0" err="1" smtClean="0">
                <a:ln>
                  <a:noFill/>
                </a:ln>
                <a:solidFill>
                  <a:srgbClr val="000000"/>
                </a:solidFill>
                <a:effectLst/>
                <a:uLnTx/>
                <a:uFillTx/>
                <a:latin typeface="+mn-lt"/>
              </a:rPr>
              <a:t>Winnt</a:t>
            </a:r>
            <a:r>
              <a:rPr kumimoji="0" lang="en-US" sz="1800" b="0" i="0" u="none" strike="noStrike" kern="0" cap="none" spc="0" normalizeH="0" baseline="0" noProof="0" dirty="0" smtClean="0">
                <a:ln>
                  <a:noFill/>
                </a:ln>
                <a:solidFill>
                  <a:srgbClr val="000000"/>
                </a:solidFill>
                <a:effectLst/>
                <a:uLnTx/>
                <a:uFillTx/>
                <a:latin typeface="+mn-lt"/>
              </a:rPr>
              <a:t>\System32\Msvl_0.dll – legacy </a:t>
            </a:r>
            <a:r>
              <a:rPr kumimoji="0" lang="en-US" sz="1800" b="0" i="0" u="none" strike="noStrike" kern="0" cap="none" spc="0" normalizeH="0" baseline="0" noProof="0" dirty="0" err="1" smtClean="0">
                <a:ln>
                  <a:noFill/>
                </a:ln>
                <a:solidFill>
                  <a:srgbClr val="000000"/>
                </a:solidFill>
                <a:effectLst/>
                <a:uLnTx/>
                <a:uFillTx/>
                <a:latin typeface="+mn-lt"/>
              </a:rPr>
              <a:t>LanManager</a:t>
            </a:r>
            <a:r>
              <a:rPr kumimoji="0" lang="en-US" sz="1800" b="0" i="0" u="none" strike="noStrike" kern="0" cap="none" spc="0" normalizeH="0" baseline="0" noProof="0" dirty="0" smtClean="0">
                <a:ln>
                  <a:noFill/>
                </a:ln>
                <a:solidFill>
                  <a:srgbClr val="000000"/>
                </a:solidFill>
                <a:effectLst/>
                <a:uLnTx/>
                <a:uFillTx/>
                <a:latin typeface="+mn-lt"/>
              </a:rPr>
              <a:t> auth.)</a:t>
            </a:r>
          </a:p>
          <a:p>
            <a:pPr marL="1295400" marR="0" lvl="2" indent="-215900" algn="l" defTabSz="449263" rtl="0" eaLnBrk="1" fontAlgn="base" latinLnBrk="0" hangingPunct="1">
              <a:lnSpc>
                <a:spcPct val="90000"/>
              </a:lnSpc>
              <a:spcBef>
                <a:spcPts val="850"/>
              </a:spcBef>
              <a:spcAft>
                <a:spcPct val="0"/>
              </a:spcAft>
              <a:buClr>
                <a:srgbClr val="000000"/>
              </a:buClr>
              <a:buSzPct val="45000"/>
              <a:buFont typeface="StarSymbol" charset="0"/>
              <a:buChar char="●"/>
              <a:tabLst/>
              <a:defRPr/>
            </a:pPr>
            <a:r>
              <a:rPr kumimoji="0" lang="en-US" sz="1800" b="0" i="0" u="none" strike="noStrike" kern="0" cap="none" spc="0" normalizeH="0" baseline="0" noProof="0" dirty="0" smtClean="0">
                <a:ln>
                  <a:noFill/>
                </a:ln>
                <a:solidFill>
                  <a:srgbClr val="000000"/>
                </a:solidFill>
                <a:effectLst/>
                <a:uLnTx/>
                <a:uFillTx/>
                <a:latin typeface="+mn-lt"/>
              </a:rPr>
              <a:t>Kerberos (\</a:t>
            </a:r>
            <a:r>
              <a:rPr kumimoji="0" lang="en-US" sz="1800" b="0" i="0" u="none" strike="noStrike" kern="0" cap="none" spc="0" normalizeH="0" baseline="0" noProof="0" dirty="0" err="1" smtClean="0">
                <a:ln>
                  <a:noFill/>
                </a:ln>
                <a:solidFill>
                  <a:srgbClr val="000000"/>
                </a:solidFill>
                <a:effectLst/>
                <a:uLnTx/>
                <a:uFillTx/>
                <a:latin typeface="+mn-lt"/>
              </a:rPr>
              <a:t>Winnt</a:t>
            </a:r>
            <a:r>
              <a:rPr kumimoji="0" lang="en-US" sz="1800" b="0" i="0" u="none" strike="noStrike" kern="0" cap="none" spc="0" normalizeH="0" baseline="0" noProof="0" dirty="0" smtClean="0">
                <a:ln>
                  <a:noFill/>
                </a:ln>
                <a:solidFill>
                  <a:srgbClr val="000000"/>
                </a:solidFill>
                <a:effectLst/>
                <a:uLnTx/>
                <a:uFillTx/>
                <a:latin typeface="+mn-lt"/>
              </a:rPr>
              <a:t>\System32\Kdcsvc.dll – Kerberos auth.)</a:t>
            </a:r>
            <a:endParaRPr kumimoji="0" lang="cs-CZ" sz="1600" b="0" i="0" u="none" strike="noStrike" kern="0" cap="none" spc="0" normalizeH="0" baseline="0" noProof="0" dirty="0" smtClean="0">
              <a:ln>
                <a:noFill/>
              </a:ln>
              <a:solidFill>
                <a:srgbClr val="000000"/>
              </a:solidFill>
              <a:effectLst/>
              <a:uLnTx/>
              <a:uFillTx/>
              <a:latin typeface="+mn-lt"/>
            </a:endParaRP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sz="1700" b="0" i="0" u="none" strike="noStrike" kern="0" cap="none" spc="0" normalizeH="0" baseline="0" noProof="0" dirty="0" smtClean="0">
                <a:ln>
                  <a:noFill/>
                </a:ln>
                <a:solidFill>
                  <a:srgbClr val="000000"/>
                </a:solidFill>
                <a:effectLst/>
                <a:uLnTx/>
                <a:uFillTx/>
                <a:latin typeface="+mn-lt"/>
              </a:rPr>
              <a:t>Windows NT 4 </a:t>
            </a:r>
            <a:r>
              <a:rPr kumimoji="0" lang="cs-CZ" sz="1700" b="0" i="0" u="none" strike="noStrike" kern="0" cap="none" spc="0" normalizeH="0" baseline="0" noProof="0" dirty="0" err="1" smtClean="0">
                <a:ln>
                  <a:noFill/>
                </a:ln>
                <a:solidFill>
                  <a:srgbClr val="000000"/>
                </a:solidFill>
                <a:effectLst/>
                <a:uLnTx/>
                <a:uFillTx/>
                <a:latin typeface="+mn-lt"/>
              </a:rPr>
              <a:t>networking</a:t>
            </a:r>
            <a:r>
              <a:rPr kumimoji="0" lang="cs-CZ" sz="1700" b="0" i="0" u="none" strike="noStrike" kern="0" cap="none" spc="0" normalizeH="0" baseline="0" noProof="0" dirty="0" smtClean="0">
                <a:ln>
                  <a:noFill/>
                </a:ln>
                <a:solidFill>
                  <a:srgbClr val="000000"/>
                </a:solidFill>
                <a:effectLst/>
                <a:uLnTx/>
                <a:uFillTx/>
                <a:latin typeface="+mn-lt"/>
              </a:rPr>
              <a:t> </a:t>
            </a:r>
            <a:r>
              <a:rPr kumimoji="0" lang="cs-CZ" sz="1700" b="0" i="0" u="none" strike="noStrike" kern="0" cap="none" spc="0" normalizeH="0" baseline="0" noProof="0" dirty="0" err="1" smtClean="0">
                <a:ln>
                  <a:noFill/>
                </a:ln>
                <a:solidFill>
                  <a:srgbClr val="000000"/>
                </a:solidFill>
                <a:effectLst/>
                <a:uLnTx/>
                <a:uFillTx/>
                <a:latin typeface="+mn-lt"/>
              </a:rPr>
              <a:t>APIs</a:t>
            </a:r>
            <a:r>
              <a:rPr kumimoji="0" lang="cs-CZ" sz="1700" b="0" i="0" u="none" strike="noStrike" kern="0" cap="none" spc="0" normalizeH="0" baseline="0" noProof="0" dirty="0" smtClean="0">
                <a:ln>
                  <a:noFill/>
                </a:ln>
                <a:solidFill>
                  <a:srgbClr val="000000"/>
                </a:solidFill>
                <a:effectLst/>
                <a:uLnTx/>
                <a:uFillTx/>
                <a:latin typeface="+mn-lt"/>
              </a:rPr>
              <a:t> (Net </a:t>
            </a:r>
            <a:r>
              <a:rPr kumimoji="0" lang="cs-CZ" sz="1700" b="0" i="0" u="none" strike="noStrike" kern="0" cap="none" spc="0" normalizeH="0" baseline="0" noProof="0" dirty="0" err="1" smtClean="0">
                <a:ln>
                  <a:noFill/>
                </a:ln>
                <a:solidFill>
                  <a:srgbClr val="000000"/>
                </a:solidFill>
                <a:effectLst/>
                <a:uLnTx/>
                <a:uFillTx/>
                <a:latin typeface="+mn-lt"/>
              </a:rPr>
              <a:t>APIs</a:t>
            </a:r>
            <a:r>
              <a:rPr kumimoji="0" lang="cs-CZ" sz="1700" b="0" i="0" u="none" strike="noStrike" kern="0" cap="none" spc="0" normalizeH="0" baseline="0" noProof="0" dirty="0" smtClean="0">
                <a:ln>
                  <a:noFill/>
                </a:ln>
                <a:solidFill>
                  <a:srgbClr val="000000"/>
                </a:solidFill>
                <a:effectLst/>
                <a:uLnTx/>
                <a:uFillTx/>
                <a:latin typeface="+mn-lt"/>
              </a:rPr>
              <a:t>) </a:t>
            </a:r>
            <a:endParaRPr kumimoji="0" lang="cs-CZ" sz="1700" b="0" i="0" u="none" strike="noStrike" kern="0" cap="none" spc="0" normalizeH="0" baseline="0" noProof="0" dirty="0">
              <a:ln>
                <a:noFill/>
              </a:ln>
              <a:solidFill>
                <a:srgbClr val="000000"/>
              </a:solidFill>
              <a:effectLst/>
              <a:uLnTx/>
              <a:uFillTx/>
              <a:latin typeface="+mn-l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smtClean="0"/>
              <a:t>Windows v heterogenním prostředí</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sp>
        <p:nvSpPr>
          <p:cNvPr id="5" name="Content Placeholder 2"/>
          <p:cNvSpPr txBox="1">
            <a:spLocks/>
          </p:cNvSpPr>
          <p:nvPr/>
        </p:nvSpPr>
        <p:spPr bwMode="auto">
          <a:xfrm>
            <a:off x="253966" y="922317"/>
            <a:ext cx="9644130" cy="592935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Wingdings" pitchFamily="2" charset="2"/>
              <a:buNone/>
              <a:tabLst/>
              <a:defRPr/>
            </a:pPr>
            <a:r>
              <a:rPr kumimoji="0" lang="cs-CZ" sz="2000" b="0" i="0" u="none" strike="noStrike" kern="0" cap="none" spc="0" normalizeH="0" baseline="0" noProof="0" dirty="0" smtClean="0">
                <a:ln>
                  <a:noFill/>
                </a:ln>
                <a:solidFill>
                  <a:srgbClr val="000000"/>
                </a:solidFill>
                <a:effectLst/>
                <a:uLnTx/>
                <a:uFillTx/>
                <a:latin typeface="+mn-lt"/>
                <a:ea typeface="+mn-ea"/>
                <a:cs typeface="+mn-cs"/>
              </a:rPr>
              <a:t>SFU (</a:t>
            </a:r>
            <a:r>
              <a:rPr kumimoji="0" lang="cs-CZ" sz="2000" b="0" i="0" u="none" strike="noStrike" kern="0" cap="none" spc="0" normalizeH="0" baseline="0" noProof="0" dirty="0" err="1" smtClean="0">
                <a:ln>
                  <a:noFill/>
                </a:ln>
                <a:solidFill>
                  <a:srgbClr val="000000"/>
                </a:solidFill>
                <a:effectLst/>
                <a:uLnTx/>
                <a:uFillTx/>
                <a:latin typeface="+mn-lt"/>
                <a:ea typeface="+mn-ea"/>
                <a:cs typeface="+mn-cs"/>
              </a:rPr>
              <a:t>Services</a:t>
            </a:r>
            <a:r>
              <a:rPr kumimoji="0" lang="cs-CZ" sz="2000" b="0" i="0" u="none" strike="noStrike" kern="0" cap="none" spc="0" normalizeH="0" noProof="0" dirty="0" smtClean="0">
                <a:ln>
                  <a:noFill/>
                </a:ln>
                <a:solidFill>
                  <a:srgbClr val="000000"/>
                </a:solidFill>
                <a:effectLst/>
                <a:uLnTx/>
                <a:uFillTx/>
                <a:latin typeface="+mn-lt"/>
                <a:ea typeface="+mn-ea"/>
                <a:cs typeface="+mn-cs"/>
              </a:rPr>
              <a:t> </a:t>
            </a:r>
            <a:r>
              <a:rPr kumimoji="0" lang="cs-CZ" sz="2000" b="0" i="0" u="none" strike="noStrike" kern="0" cap="none" spc="0" normalizeH="0" noProof="0" dirty="0" err="1" smtClean="0">
                <a:ln>
                  <a:noFill/>
                </a:ln>
                <a:solidFill>
                  <a:srgbClr val="000000"/>
                </a:solidFill>
                <a:effectLst/>
                <a:uLnTx/>
                <a:uFillTx/>
                <a:latin typeface="+mn-lt"/>
                <a:ea typeface="+mn-ea"/>
                <a:cs typeface="+mn-cs"/>
              </a:rPr>
              <a:t>for</a:t>
            </a:r>
            <a:r>
              <a:rPr kumimoji="0" lang="cs-CZ" sz="2000" b="0" i="0" u="none" strike="noStrike" kern="0" cap="none" spc="0" normalizeH="0" noProof="0" dirty="0" smtClean="0">
                <a:ln>
                  <a:noFill/>
                </a:ln>
                <a:solidFill>
                  <a:srgbClr val="000000"/>
                </a:solidFill>
                <a:effectLst/>
                <a:uLnTx/>
                <a:uFillTx/>
                <a:latin typeface="+mn-lt"/>
                <a:ea typeface="+mn-ea"/>
                <a:cs typeface="+mn-cs"/>
              </a:rPr>
              <a:t> Unix)</a:t>
            </a: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Arial" pitchFamily="34" charset="0"/>
              <a:buChar char="•"/>
              <a:tabLst/>
              <a:defRPr/>
            </a:pPr>
            <a:r>
              <a:rPr lang="cs-CZ" sz="2000" kern="0" baseline="0" dirty="0" smtClean="0">
                <a:solidFill>
                  <a:srgbClr val="000000"/>
                </a:solidFill>
                <a:latin typeface="+mn-lt"/>
              </a:rPr>
              <a:t>NFS</a:t>
            </a:r>
            <a:r>
              <a:rPr lang="cs-CZ" sz="2000" kern="0" dirty="0" smtClean="0">
                <a:solidFill>
                  <a:srgbClr val="000000"/>
                </a:solidFill>
                <a:latin typeface="+mn-lt"/>
              </a:rPr>
              <a:t> klient</a:t>
            </a: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Arial" pitchFamily="34" charset="0"/>
              <a:buChar char="•"/>
              <a:tabLst/>
              <a:defRPr/>
            </a:pPr>
            <a:r>
              <a:rPr lang="cs-CZ" sz="2000" kern="0" dirty="0" smtClean="0">
                <a:solidFill>
                  <a:srgbClr val="000000"/>
                </a:solidFill>
                <a:latin typeface="+mn-lt"/>
              </a:rPr>
              <a:t>NFS Server</a:t>
            </a: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Arial" pitchFamily="34" charset="0"/>
              <a:buChar char="•"/>
              <a:tabLst/>
              <a:defRPr/>
            </a:pPr>
            <a:r>
              <a:rPr lang="cs-CZ" sz="2000" kern="0" dirty="0" err="1" smtClean="0">
                <a:solidFill>
                  <a:srgbClr val="000000"/>
                </a:solidFill>
                <a:latin typeface="+mn-lt"/>
              </a:rPr>
              <a:t>Telnet</a:t>
            </a:r>
            <a:r>
              <a:rPr lang="cs-CZ" sz="2000" kern="0" dirty="0" smtClean="0">
                <a:solidFill>
                  <a:srgbClr val="000000"/>
                </a:solidFill>
                <a:latin typeface="+mn-lt"/>
              </a:rPr>
              <a:t> </a:t>
            </a:r>
            <a:r>
              <a:rPr lang="en-US" sz="2000" kern="0" dirty="0" err="1" smtClean="0">
                <a:solidFill>
                  <a:srgbClr val="000000"/>
                </a:solidFill>
                <a:latin typeface="+mn-lt"/>
              </a:rPr>
              <a:t>klient</a:t>
            </a:r>
            <a:r>
              <a:rPr lang="en-US" sz="2000" kern="0" dirty="0" smtClean="0">
                <a:solidFill>
                  <a:srgbClr val="000000"/>
                </a:solidFill>
                <a:latin typeface="+mn-lt"/>
              </a:rPr>
              <a:t> ,</a:t>
            </a:r>
            <a:r>
              <a:rPr lang="cs-CZ" sz="2000" kern="0" dirty="0" smtClean="0">
                <a:solidFill>
                  <a:srgbClr val="000000"/>
                </a:solidFill>
                <a:latin typeface="+mn-lt"/>
              </a:rPr>
              <a:t>server</a:t>
            </a: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Arial" pitchFamily="34" charset="0"/>
              <a:buChar char="•"/>
              <a:tabLst/>
              <a:defRPr/>
            </a:pPr>
            <a:r>
              <a:rPr kumimoji="0" lang="cs-CZ" sz="2000" b="0" i="0" u="none" strike="noStrike" kern="0" cap="none" spc="0" normalizeH="0" baseline="0" noProof="0" dirty="0" smtClean="0">
                <a:ln>
                  <a:noFill/>
                </a:ln>
                <a:solidFill>
                  <a:srgbClr val="000000"/>
                </a:solidFill>
                <a:effectLst/>
                <a:uLnTx/>
                <a:uFillTx/>
                <a:latin typeface="+mn-lt"/>
                <a:ea typeface="+mn-ea"/>
                <a:cs typeface="+mn-cs"/>
              </a:rPr>
              <a:t>Mapování</a:t>
            </a:r>
            <a:r>
              <a:rPr kumimoji="0" lang="cs-CZ" sz="2000" b="0" i="0" u="none" strike="noStrike" kern="0" cap="none" spc="0" normalizeH="0" noProof="0" dirty="0" smtClean="0">
                <a:ln>
                  <a:noFill/>
                </a:ln>
                <a:solidFill>
                  <a:srgbClr val="000000"/>
                </a:solidFill>
                <a:effectLst/>
                <a:uLnTx/>
                <a:uFillTx/>
                <a:latin typeface="+mn-lt"/>
                <a:ea typeface="+mn-ea"/>
                <a:cs typeface="+mn-cs"/>
              </a:rPr>
              <a:t> uživatelů pro NFS</a:t>
            </a: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Arial" pitchFamily="34" charset="0"/>
              <a:buChar char="•"/>
              <a:tabLst/>
              <a:defRPr/>
            </a:pPr>
            <a:r>
              <a:rPr lang="cs-CZ" sz="2000" kern="0" dirty="0" smtClean="0">
                <a:solidFill>
                  <a:srgbClr val="000000"/>
                </a:solidFill>
                <a:latin typeface="+mn-lt"/>
              </a:rPr>
              <a:t>Integrace do AD</a:t>
            </a:r>
            <a:br>
              <a:rPr lang="cs-CZ" sz="2000" kern="0" dirty="0" smtClean="0">
                <a:solidFill>
                  <a:srgbClr val="000000"/>
                </a:solidFill>
                <a:latin typeface="+mn-lt"/>
              </a:rPr>
            </a:br>
            <a:endParaRPr lang="cs-CZ" sz="2000" kern="0" dirty="0" smtClean="0">
              <a:solidFill>
                <a:srgbClr val="000000"/>
              </a:solidFill>
              <a:latin typeface="+mn-lt"/>
            </a:endParaRPr>
          </a:p>
          <a:p>
            <a:r>
              <a:rPr lang="cs-CZ" sz="2000" dirty="0" smtClean="0"/>
              <a:t>Podpora sdílení Windows tiskáren protokolem </a:t>
            </a:r>
            <a:r>
              <a:rPr lang="cs-CZ" sz="2000" dirty="0" err="1" smtClean="0"/>
              <a:t>lpr</a:t>
            </a:r>
            <a:endParaRPr lang="en-US" sz="2000" dirty="0" smtClean="0"/>
          </a:p>
          <a:p>
            <a:endParaRPr lang="en-US" sz="2000" dirty="0" smtClean="0"/>
          </a:p>
          <a:p>
            <a:r>
              <a:rPr lang="en-US" sz="2000" dirty="0" err="1" smtClean="0"/>
              <a:t>Xservery</a:t>
            </a:r>
            <a:r>
              <a:rPr lang="en-US" sz="2000" dirty="0" smtClean="0"/>
              <a:t> 3. </a:t>
            </a:r>
            <a:r>
              <a:rPr lang="en-US" sz="2000" dirty="0" err="1" smtClean="0"/>
              <a:t>strany</a:t>
            </a:r>
            <a:r>
              <a:rPr lang="en-US" sz="2000" dirty="0" smtClean="0"/>
              <a:t> (</a:t>
            </a:r>
            <a:r>
              <a:rPr lang="en-US" sz="2000" dirty="0" err="1" smtClean="0"/>
              <a:t>cygwin</a:t>
            </a:r>
            <a:r>
              <a:rPr lang="en-US" sz="2000" dirty="0" smtClean="0"/>
              <a:t>)</a:t>
            </a:r>
            <a:endParaRPr lang="cs-CZ" sz="2000" dirty="0" smtClean="0"/>
          </a:p>
          <a:p>
            <a:endParaRPr lang="cs-CZ" sz="2000" dirty="0" smtClean="0"/>
          </a:p>
          <a:p>
            <a:r>
              <a:rPr lang="cs-CZ" sz="2000" dirty="0" smtClean="0"/>
              <a:t>SAMBA</a:t>
            </a:r>
          </a:p>
          <a:p>
            <a:pPr marL="431800" marR="0" lvl="0" indent="-323850" algn="l" defTabSz="449263" rtl="0" eaLnBrk="1" fontAlgn="base" latinLnBrk="0" hangingPunct="1">
              <a:lnSpc>
                <a:spcPct val="93000"/>
              </a:lnSpc>
              <a:spcBef>
                <a:spcPts val="1425"/>
              </a:spcBef>
              <a:spcAft>
                <a:spcPct val="0"/>
              </a:spcAft>
              <a:buClr>
                <a:srgbClr val="000000"/>
              </a:buClr>
              <a:buSzPct val="45000"/>
              <a:buFont typeface="Arial" pitchFamily="34" charset="0"/>
              <a:buChar char="•"/>
              <a:tabLst/>
              <a:defRPr/>
            </a:pPr>
            <a:endParaRPr kumimoji="0" lang="en-US" sz="2000" b="0" i="0" u="none" strike="noStrike" kern="0" cap="none" spc="0" normalizeH="0" baseline="0" noProof="0" dirty="0" smtClean="0">
              <a:ln>
                <a:noFill/>
              </a:ln>
              <a:solidFill>
                <a:srgbClr val="00000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Orientace</a:t>
            </a:r>
            <a:endParaRPr lang="cs-CZ" dirty="0"/>
          </a:p>
        </p:txBody>
      </p:sp>
      <p:sp>
        <p:nvSpPr>
          <p:cNvPr id="4" name="TextovéPole 3"/>
          <p:cNvSpPr txBox="1"/>
          <p:nvPr/>
        </p:nvSpPr>
        <p:spPr>
          <a:xfrm>
            <a:off x="825469" y="136499"/>
            <a:ext cx="9255155" cy="523220"/>
          </a:xfrm>
          <a:prstGeom prst="rect">
            <a:avLst/>
          </a:prstGeom>
          <a:noFill/>
        </p:spPr>
        <p:txBody>
          <a:bodyPr wrap="square" rtlCol="0">
            <a:spAutoFit/>
          </a:bodyPr>
          <a:lstStyle/>
          <a:p>
            <a:pPr algn="r"/>
            <a:r>
              <a:rPr lang="cs-CZ" sz="2800" dirty="0" smtClean="0"/>
              <a:t>Zdroje, odkazy ke studiu:</a:t>
            </a:r>
            <a:endParaRPr lang="cs-CZ" sz="2800" dirty="0"/>
          </a:p>
        </p:txBody>
      </p:sp>
      <p:sp>
        <p:nvSpPr>
          <p:cNvPr id="7" name="Content Placeholder 2"/>
          <p:cNvSpPr txBox="1">
            <a:spLocks/>
          </p:cNvSpPr>
          <p:nvPr/>
        </p:nvSpPr>
        <p:spPr bwMode="auto">
          <a:xfrm>
            <a:off x="253966" y="922317"/>
            <a:ext cx="9826659" cy="607223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431800" lvl="0" indent="-323850" defTabSz="449263" eaLnBrk="1" hangingPunct="1">
              <a:lnSpc>
                <a:spcPct val="93000"/>
              </a:lnSpc>
              <a:spcBef>
                <a:spcPts val="1425"/>
              </a:spcBef>
              <a:buClr>
                <a:srgbClr val="000000"/>
              </a:buClr>
              <a:buSzPct val="45000"/>
            </a:pPr>
            <a:endParaRPr lang="cs-CZ" kern="0" dirty="0" smtClean="0">
              <a:solidFill>
                <a:srgbClr val="000000"/>
              </a:solidFill>
              <a:latin typeface="+mn-lt"/>
            </a:endParaRPr>
          </a:p>
        </p:txBody>
      </p:sp>
      <p:sp>
        <p:nvSpPr>
          <p:cNvPr id="8" name="Rectangle 3"/>
          <p:cNvSpPr txBox="1">
            <a:spLocks noChangeArrowheads="1"/>
          </p:cNvSpPr>
          <p:nvPr/>
        </p:nvSpPr>
        <p:spPr>
          <a:xfrm>
            <a:off x="325404" y="922317"/>
            <a:ext cx="9072626" cy="5143536"/>
          </a:xfrm>
          <a:prstGeom prst="rect">
            <a:avLst/>
          </a:prstGeom>
        </p:spPr>
        <p:txBody>
          <a:bodyPr/>
          <a:lstStyle/>
          <a:p>
            <a:pPr marL="431800" marR="0" lvl="0" indent="-323850" algn="l" defTabSz="449263" rtl="0" eaLnBrk="1" fontAlgn="base" latinLnBrk="0" hangingPunct="1">
              <a:lnSpc>
                <a:spcPct val="67000"/>
              </a:lnSpc>
              <a:spcBef>
                <a:spcPts val="1425"/>
              </a:spcBef>
              <a:spcAft>
                <a:spcPct val="0"/>
              </a:spcAft>
              <a:buClr>
                <a:srgbClr val="000000"/>
              </a:buClr>
              <a:buSzPct val="45000"/>
              <a:buFont typeface="StarSymbol" charset="0"/>
              <a:buChar char="●"/>
              <a:tabLst/>
              <a:defRPr/>
            </a:pPr>
            <a:r>
              <a:rPr kumimoji="0" lang="cs-CZ" sz="2500" b="0" i="0" u="none" strike="noStrike" kern="0" cap="none" spc="0" normalizeH="0" baseline="0" noProof="0" dirty="0" smtClean="0">
                <a:ln>
                  <a:noFill/>
                </a:ln>
                <a:solidFill>
                  <a:srgbClr val="000000"/>
                </a:solidFill>
                <a:effectLst/>
                <a:uLnTx/>
                <a:uFillTx/>
                <a:latin typeface="+mn-lt"/>
                <a:ea typeface="+mn-ea"/>
                <a:cs typeface="+mn-cs"/>
              </a:rPr>
              <a:t>Tato přednáška vychází ze zdrojů programu </a:t>
            </a:r>
            <a:r>
              <a:rPr kumimoji="0" lang="en-US" sz="2500" b="0" i="0" u="none" strike="noStrike" kern="0" cap="none" spc="0" normalizeH="0" baseline="0" noProof="0" dirty="0" smtClean="0">
                <a:ln>
                  <a:noFill/>
                </a:ln>
                <a:solidFill>
                  <a:srgbClr val="000000"/>
                </a:solidFill>
                <a:effectLst/>
                <a:uLnTx/>
                <a:uFillTx/>
                <a:latin typeface="+mn-lt"/>
                <a:ea typeface="+mn-ea"/>
                <a:cs typeface="+mn-cs"/>
              </a:rPr>
              <a:t>“</a:t>
            </a:r>
            <a:r>
              <a:rPr kumimoji="0" lang="cs-CZ" sz="2500" b="0" i="0" u="none" strike="noStrike" kern="0" cap="none" spc="0" normalizeH="0" baseline="0" noProof="0" dirty="0" smtClean="0">
                <a:ln>
                  <a:noFill/>
                </a:ln>
                <a:solidFill>
                  <a:srgbClr val="000000"/>
                </a:solidFill>
                <a:effectLst/>
                <a:uLnTx/>
                <a:uFillTx/>
                <a:latin typeface="+mn-lt"/>
                <a:ea typeface="+mn-ea"/>
                <a:cs typeface="+mn-cs"/>
              </a:rPr>
              <a:t>Windows</a:t>
            </a:r>
            <a:r>
              <a:rPr kumimoji="0" lang="cs-CZ" sz="1200" b="0" i="0" u="none" strike="noStrike" kern="0" cap="none" spc="0" normalizeH="0" baseline="0" noProof="0" dirty="0" smtClean="0">
                <a:ln>
                  <a:noFill/>
                </a:ln>
                <a:solidFill>
                  <a:srgbClr val="000000"/>
                </a:solidFill>
                <a:effectLst/>
                <a:uLnTx/>
                <a:uFillTx/>
                <a:latin typeface="+mn-lt"/>
                <a:ea typeface="+mn-ea"/>
                <a:cs typeface="+mn-cs"/>
              </a:rPr>
              <a:t>®</a:t>
            </a:r>
            <a:r>
              <a:rPr kumimoji="0" lang="cs-CZ" sz="2500" b="0" i="0" u="none" strike="noStrike" kern="0" cap="none" spc="0" normalizeH="0" baseline="0" noProof="0" dirty="0" smtClean="0">
                <a:ln>
                  <a:noFill/>
                </a:ln>
                <a:solidFill>
                  <a:srgbClr val="000000"/>
                </a:solidFill>
                <a:effectLst/>
                <a:uLnTx/>
                <a:uFillTx/>
                <a:latin typeface="+mn-lt"/>
                <a:ea typeface="+mn-ea"/>
                <a:cs typeface="+mn-cs"/>
              </a:rPr>
              <a:t> </a:t>
            </a:r>
            <a:r>
              <a:rPr kumimoji="0" lang="cs-CZ" sz="2500" b="0" i="0" u="none" strike="noStrike" kern="0" cap="none" spc="0" normalizeH="0" baseline="0" noProof="0" dirty="0" err="1" smtClean="0">
                <a:ln>
                  <a:noFill/>
                </a:ln>
                <a:solidFill>
                  <a:srgbClr val="000000"/>
                </a:solidFill>
                <a:effectLst/>
                <a:uLnTx/>
                <a:uFillTx/>
                <a:latin typeface="+mn-lt"/>
                <a:ea typeface="+mn-ea"/>
                <a:cs typeface="+mn-cs"/>
              </a:rPr>
              <a:t>Academic</a:t>
            </a:r>
            <a:r>
              <a:rPr kumimoji="0" lang="cs-CZ" sz="2500" b="0" i="0" u="none" strike="noStrike" kern="0" cap="none" spc="0" normalizeH="0" baseline="0" noProof="0" dirty="0" smtClean="0">
                <a:ln>
                  <a:noFill/>
                </a:ln>
                <a:solidFill>
                  <a:srgbClr val="000000"/>
                </a:solidFill>
                <a:effectLst/>
                <a:uLnTx/>
                <a:uFillTx/>
                <a:latin typeface="+mn-lt"/>
                <a:ea typeface="+mn-ea"/>
                <a:cs typeface="+mn-cs"/>
              </a:rPr>
              <a:t> Program</a:t>
            </a:r>
            <a:r>
              <a:rPr kumimoji="0" lang="en-US" sz="2500" b="0" i="0" u="none" strike="noStrike" kern="0" cap="none" spc="0" normalizeH="0" baseline="0" noProof="0" dirty="0" smtClean="0">
                <a:ln>
                  <a:noFill/>
                </a:ln>
                <a:solidFill>
                  <a:srgbClr val="000000"/>
                </a:solidFill>
                <a:effectLst/>
                <a:uLnTx/>
                <a:uFillTx/>
                <a:latin typeface="+mn-lt"/>
                <a:ea typeface="+mn-ea"/>
                <a:cs typeface="+mn-cs"/>
              </a:rPr>
              <a:t>”:</a:t>
            </a:r>
            <a:r>
              <a:rPr kumimoji="0" lang="cs-CZ" sz="2500" b="0" i="0" u="none" strike="noStrike" kern="0" cap="none" spc="0" normalizeH="0" baseline="0" noProof="0" dirty="0" smtClean="0">
                <a:ln>
                  <a:noFill/>
                </a:ln>
                <a:solidFill>
                  <a:srgbClr val="000000"/>
                </a:solidFill>
                <a:effectLst/>
                <a:uLnTx/>
                <a:uFillTx/>
                <a:latin typeface="+mn-lt"/>
                <a:ea typeface="+mn-ea"/>
                <a:cs typeface="+mn-cs"/>
              </a:rPr>
              <a:t/>
            </a:r>
            <a:br>
              <a:rPr kumimoji="0" lang="cs-CZ" sz="2500" b="0" i="0" u="none" strike="noStrike" kern="0" cap="none" spc="0" normalizeH="0" baseline="0" noProof="0" dirty="0" smtClean="0">
                <a:ln>
                  <a:noFill/>
                </a:ln>
                <a:solidFill>
                  <a:srgbClr val="000000"/>
                </a:solidFill>
                <a:effectLst/>
                <a:uLnTx/>
                <a:uFillTx/>
                <a:latin typeface="+mn-lt"/>
                <a:ea typeface="+mn-ea"/>
                <a:cs typeface="+mn-cs"/>
              </a:rPr>
            </a:br>
            <a:r>
              <a:rPr kumimoji="0" lang="en-US" sz="2500" b="0" i="0" u="none" strike="noStrike" kern="0" cap="none" spc="0" normalizeH="0" baseline="0" noProof="0" dirty="0" smtClean="0">
                <a:ln>
                  <a:noFill/>
                </a:ln>
                <a:solidFill>
                  <a:srgbClr val="000000"/>
                </a:solidFill>
                <a:effectLst/>
                <a:uLnTx/>
                <a:uFillTx/>
                <a:latin typeface="+mn-lt"/>
                <a:ea typeface="+mn-ea"/>
                <a:cs typeface="+mn-cs"/>
                <a:hlinkClick r:id="rId2"/>
              </a:rPr>
              <a:t>http://www.microsoft.com/resources/sharedsource/licensing/windowsacademic.mspx</a:t>
            </a:r>
            <a:endParaRPr kumimoji="0" lang="en-US" sz="2500" b="0" i="0" u="none" strike="noStrike" kern="0" cap="none" spc="0" normalizeH="0" baseline="0" noProof="0" dirty="0" smtClean="0">
              <a:ln>
                <a:noFill/>
              </a:ln>
              <a:solidFill>
                <a:srgbClr val="000000"/>
              </a:solidFill>
              <a:effectLst/>
              <a:uLnTx/>
              <a:uFillTx/>
              <a:latin typeface="+mn-lt"/>
              <a:ea typeface="+mn-ea"/>
              <a:cs typeface="+mn-cs"/>
            </a:endParaRPr>
          </a:p>
          <a:p>
            <a:pPr marL="431800" marR="0" lvl="0" indent="-323850" algn="l" defTabSz="449263" rtl="0" eaLnBrk="1" fontAlgn="base" latinLnBrk="0" hangingPunct="1">
              <a:lnSpc>
                <a:spcPct val="67000"/>
              </a:lnSpc>
              <a:spcBef>
                <a:spcPts val="1425"/>
              </a:spcBef>
              <a:spcAft>
                <a:spcPct val="0"/>
              </a:spcAft>
              <a:buClr>
                <a:srgbClr val="000000"/>
              </a:buClr>
              <a:buSzPct val="45000"/>
              <a:buFont typeface="StarSymbol" charset="0"/>
              <a:buChar char="●"/>
              <a:tabLst/>
              <a:defRPr/>
            </a:pPr>
            <a:r>
              <a:rPr kumimoji="0" lang="cs-CZ" sz="2500" b="0" i="0" u="none" strike="noStrike" kern="0" cap="none" spc="0" normalizeH="0" baseline="0" noProof="0" dirty="0" smtClean="0">
                <a:ln>
                  <a:noFill/>
                </a:ln>
                <a:solidFill>
                  <a:srgbClr val="000000"/>
                </a:solidFill>
                <a:effectLst/>
                <a:uLnTx/>
                <a:uFillTx/>
                <a:latin typeface="+mn-lt"/>
                <a:ea typeface="+mn-ea"/>
                <a:cs typeface="+mn-cs"/>
              </a:rPr>
              <a:t>Doporučené odkazy:</a:t>
            </a: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sz="2100" b="0" i="0" u="none" strike="noStrike" kern="0" cap="none" spc="0" normalizeH="0" baseline="0" noProof="0" dirty="0" smtClean="0">
                <a:ln>
                  <a:noFill/>
                </a:ln>
                <a:solidFill>
                  <a:srgbClr val="000000"/>
                </a:solidFill>
                <a:effectLst/>
                <a:uLnTx/>
                <a:uFillTx/>
                <a:latin typeface="+mn-lt"/>
                <a:hlinkClick r:id="rId3"/>
              </a:rPr>
              <a:t>http://www.</a:t>
            </a:r>
            <a:r>
              <a:rPr kumimoji="0" lang="cs-CZ" sz="2100" b="0" i="0" u="none" strike="noStrike" kern="0" cap="none" spc="0" normalizeH="0" baseline="0" noProof="0" dirty="0" err="1" smtClean="0">
                <a:ln>
                  <a:noFill/>
                </a:ln>
                <a:solidFill>
                  <a:srgbClr val="000000"/>
                </a:solidFill>
                <a:effectLst/>
                <a:uLnTx/>
                <a:uFillTx/>
                <a:latin typeface="+mn-lt"/>
                <a:hlinkClick r:id="rId3"/>
              </a:rPr>
              <a:t>microsoft.com</a:t>
            </a:r>
            <a:r>
              <a:rPr kumimoji="0" lang="cs-CZ" sz="2100" b="0" i="0" u="none" strike="noStrike" kern="0" cap="none" spc="0" normalizeH="0" baseline="0" noProof="0" dirty="0" smtClean="0">
                <a:ln>
                  <a:noFill/>
                </a:ln>
                <a:solidFill>
                  <a:srgbClr val="000000"/>
                </a:solidFill>
                <a:effectLst/>
                <a:uLnTx/>
                <a:uFillTx/>
                <a:latin typeface="+mn-lt"/>
                <a:hlinkClick r:id="rId3"/>
              </a:rPr>
              <a:t>/</a:t>
            </a:r>
            <a:r>
              <a:rPr kumimoji="0" lang="cs-CZ" sz="2100" b="0" i="0" u="none" strike="noStrike" kern="0" cap="none" spc="0" normalizeH="0" baseline="0" noProof="0" dirty="0" err="1" smtClean="0">
                <a:ln>
                  <a:noFill/>
                </a:ln>
                <a:solidFill>
                  <a:srgbClr val="000000"/>
                </a:solidFill>
                <a:effectLst/>
                <a:uLnTx/>
                <a:uFillTx/>
                <a:latin typeface="+mn-lt"/>
                <a:hlinkClick r:id="rId3"/>
              </a:rPr>
              <a:t>technet</a:t>
            </a:r>
            <a:r>
              <a:rPr kumimoji="0" lang="cs-CZ" sz="2100" b="0" i="0" u="none" strike="noStrike" kern="0" cap="none" spc="0" normalizeH="0" baseline="0" noProof="0" dirty="0" smtClean="0">
                <a:ln>
                  <a:noFill/>
                </a:ln>
                <a:solidFill>
                  <a:srgbClr val="000000"/>
                </a:solidFill>
                <a:effectLst/>
                <a:uLnTx/>
                <a:uFillTx/>
                <a:latin typeface="+mn-lt"/>
                <a:hlinkClick r:id="rId3"/>
              </a:rPr>
              <a:t>/</a:t>
            </a:r>
            <a:r>
              <a:rPr kumimoji="0" lang="cs-CZ" sz="2100" b="0" i="0" u="none" strike="noStrike" kern="0" cap="none" spc="0" normalizeH="0" baseline="0" noProof="0" dirty="0" err="1" smtClean="0">
                <a:ln>
                  <a:noFill/>
                </a:ln>
                <a:solidFill>
                  <a:srgbClr val="000000"/>
                </a:solidFill>
                <a:effectLst/>
                <a:uLnTx/>
                <a:uFillTx/>
                <a:latin typeface="+mn-lt"/>
                <a:hlinkClick r:id="rId3"/>
              </a:rPr>
              <a:t>sysinternals</a:t>
            </a:r>
            <a:r>
              <a:rPr kumimoji="0" lang="cs-CZ" sz="2100" b="0" i="0" u="none" strike="noStrike" kern="0" cap="none" spc="0" normalizeH="0" baseline="0" noProof="0" dirty="0" smtClean="0">
                <a:ln>
                  <a:noFill/>
                </a:ln>
                <a:solidFill>
                  <a:srgbClr val="000000"/>
                </a:solidFill>
                <a:effectLst/>
                <a:uLnTx/>
                <a:uFillTx/>
                <a:latin typeface="+mn-lt"/>
                <a:hlinkClick r:id="rId3"/>
              </a:rPr>
              <a:t>/default.</a:t>
            </a:r>
            <a:r>
              <a:rPr kumimoji="0" lang="cs-CZ" sz="2100" b="0" i="0" u="none" strike="noStrike" kern="0" cap="none" spc="0" normalizeH="0" baseline="0" noProof="0" dirty="0" err="1" smtClean="0">
                <a:ln>
                  <a:noFill/>
                </a:ln>
                <a:solidFill>
                  <a:srgbClr val="000000"/>
                </a:solidFill>
                <a:effectLst/>
                <a:uLnTx/>
                <a:uFillTx/>
                <a:latin typeface="+mn-lt"/>
                <a:hlinkClick r:id="rId3"/>
              </a:rPr>
              <a:t>msp</a:t>
            </a:r>
            <a:r>
              <a:rPr kumimoji="0" lang="en-US" sz="2100" b="0" i="0" u="none" strike="noStrike" kern="0" cap="none" spc="0" normalizeH="0" baseline="0" noProof="0" dirty="0" smtClean="0">
                <a:ln>
                  <a:noFill/>
                </a:ln>
                <a:solidFill>
                  <a:srgbClr val="000000"/>
                </a:solidFill>
                <a:effectLst/>
                <a:uLnTx/>
                <a:uFillTx/>
                <a:latin typeface="+mn-lt"/>
                <a:hlinkClick r:id="rId3"/>
              </a:rPr>
              <a:t>x</a:t>
            </a:r>
            <a:endParaRPr kumimoji="0" lang="cs-CZ" sz="2400" b="0" i="0" u="none" strike="noStrike" kern="0" cap="none" spc="0" normalizeH="0" baseline="0" noProof="0" dirty="0" smtClean="0">
              <a:ln>
                <a:noFill/>
              </a:ln>
              <a:solidFill>
                <a:srgbClr val="000000"/>
              </a:solidFill>
              <a:effectLst/>
              <a:uLnTx/>
              <a:uFillTx/>
              <a:latin typeface="+mn-lt"/>
            </a:endParaRP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sz="2100" b="0" i="0" u="none" strike="noStrike" kern="0" cap="none" spc="0" normalizeH="0" baseline="0" noProof="0" dirty="0" smtClean="0">
                <a:ln>
                  <a:noFill/>
                </a:ln>
                <a:solidFill>
                  <a:srgbClr val="000000"/>
                </a:solidFill>
                <a:effectLst/>
                <a:uLnTx/>
                <a:uFillTx/>
                <a:latin typeface="+mn-lt"/>
                <a:hlinkClick r:id="rId4"/>
              </a:rPr>
              <a:t>http://www.</a:t>
            </a:r>
            <a:r>
              <a:rPr kumimoji="0" lang="cs-CZ" sz="2100" b="0" i="0" u="none" strike="noStrike" kern="0" cap="none" spc="0" normalizeH="0" baseline="0" noProof="0" dirty="0" err="1" smtClean="0">
                <a:ln>
                  <a:noFill/>
                </a:ln>
                <a:solidFill>
                  <a:srgbClr val="000000"/>
                </a:solidFill>
                <a:effectLst/>
                <a:uLnTx/>
                <a:uFillTx/>
                <a:latin typeface="+mn-lt"/>
                <a:hlinkClick r:id="rId4"/>
              </a:rPr>
              <a:t>microsoft.com</a:t>
            </a:r>
            <a:r>
              <a:rPr kumimoji="0" lang="cs-CZ" sz="2100" b="0" i="0" u="none" strike="noStrike" kern="0" cap="none" spc="0" normalizeH="0" baseline="0" noProof="0" dirty="0" smtClean="0">
                <a:ln>
                  <a:noFill/>
                </a:ln>
                <a:solidFill>
                  <a:srgbClr val="000000"/>
                </a:solidFill>
                <a:effectLst/>
                <a:uLnTx/>
                <a:uFillTx/>
                <a:latin typeface="+mn-lt"/>
                <a:hlinkClick r:id="rId4"/>
              </a:rPr>
              <a:t>/</a:t>
            </a:r>
            <a:r>
              <a:rPr kumimoji="0" lang="cs-CZ" sz="2100" b="0" i="0" u="none" strike="noStrike" kern="0" cap="none" spc="0" normalizeH="0" baseline="0" noProof="0" dirty="0" err="1" smtClean="0">
                <a:ln>
                  <a:noFill/>
                </a:ln>
                <a:solidFill>
                  <a:srgbClr val="000000"/>
                </a:solidFill>
                <a:effectLst/>
                <a:uLnTx/>
                <a:uFillTx/>
                <a:latin typeface="+mn-lt"/>
                <a:hlinkClick r:id="rId4"/>
              </a:rPr>
              <a:t>reskit</a:t>
            </a:r>
            <a:endParaRPr kumimoji="0" lang="en-US" sz="2100" b="0" i="0" u="none" strike="noStrike" kern="0" cap="none" spc="0" normalizeH="0" baseline="0" noProof="0" dirty="0" smtClean="0">
              <a:ln>
                <a:noFill/>
              </a:ln>
              <a:solidFill>
                <a:srgbClr val="000000"/>
              </a:solidFill>
              <a:effectLst/>
              <a:uLnTx/>
              <a:uFillTx/>
              <a:latin typeface="+mn-lt"/>
            </a:endParaRP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sz="2400" b="0" i="0" u="none" strike="noStrike" kern="0" cap="none" spc="0" normalizeH="0" baseline="0" noProof="0" dirty="0" smtClean="0">
                <a:ln>
                  <a:noFill/>
                </a:ln>
                <a:solidFill>
                  <a:srgbClr val="000000"/>
                </a:solidFill>
                <a:effectLst/>
                <a:uLnTx/>
                <a:uFillTx/>
                <a:latin typeface="+mn-lt"/>
                <a:hlinkClick r:id="rId5"/>
              </a:rPr>
              <a:t>news://list.vyvojar.cz/cz.vyvojar.list.wi</a:t>
            </a:r>
            <a:r>
              <a:rPr kumimoji="0" lang="en-US" sz="2400" b="0" i="0" u="none" strike="noStrike" kern="0" cap="none" spc="0" normalizeH="0" baseline="0" noProof="0" dirty="0" smtClean="0">
                <a:ln>
                  <a:noFill/>
                </a:ln>
                <a:solidFill>
                  <a:srgbClr val="000000"/>
                </a:solidFill>
                <a:effectLst/>
                <a:uLnTx/>
                <a:uFillTx/>
                <a:latin typeface="+mn-lt"/>
                <a:hlinkClick r:id="rId5"/>
              </a:rPr>
              <a:t>n</a:t>
            </a:r>
            <a:endParaRPr kumimoji="0" lang="cs-CZ" sz="2400" b="0" i="0" u="none" strike="noStrike" kern="0" cap="none" spc="0" normalizeH="0" baseline="0" noProof="0" dirty="0" smtClean="0">
              <a:ln>
                <a:noFill/>
              </a:ln>
              <a:solidFill>
                <a:srgbClr val="000000"/>
              </a:solidFill>
              <a:effectLst/>
              <a:uLnTx/>
              <a:uFillTx/>
              <a:latin typeface="+mn-lt"/>
            </a:endParaRPr>
          </a:p>
          <a:p>
            <a:pPr marL="863600" lvl="1" indent="-287338" defTabSz="449263" eaLnBrk="1" hangingPunct="1">
              <a:lnSpc>
                <a:spcPct val="67000"/>
              </a:lnSpc>
              <a:spcBef>
                <a:spcPts val="1138"/>
              </a:spcBef>
              <a:buClr>
                <a:srgbClr val="000000"/>
              </a:buClr>
              <a:buSzPct val="45000"/>
              <a:buFont typeface="StarSymbol" charset="0"/>
              <a:buChar char="●"/>
            </a:pPr>
            <a:r>
              <a:rPr lang="en-US" sz="2400" kern="0" dirty="0" smtClean="0">
                <a:solidFill>
                  <a:srgbClr val="000000"/>
                </a:solidFill>
                <a:latin typeface="+mn-lt"/>
                <a:hlinkClick r:id="rId6"/>
              </a:rPr>
              <a:t>http://social.technet.microsoft.com/Forums/cs-CZ/categories/</a:t>
            </a:r>
            <a:endParaRPr lang="cs-CZ" sz="2400" kern="0" dirty="0" smtClean="0">
              <a:solidFill>
                <a:srgbClr val="000000"/>
              </a:solidFill>
              <a:latin typeface="+mn-lt"/>
            </a:endParaRPr>
          </a:p>
          <a:p>
            <a:pPr marL="863600" lvl="1" indent="-287338" defTabSz="449263" eaLnBrk="1" hangingPunct="1">
              <a:lnSpc>
                <a:spcPct val="67000"/>
              </a:lnSpc>
              <a:spcBef>
                <a:spcPts val="1138"/>
              </a:spcBef>
              <a:buClr>
                <a:srgbClr val="000000"/>
              </a:buClr>
              <a:buSzPct val="45000"/>
              <a:buFont typeface="StarSymbol" charset="0"/>
              <a:buChar char="●"/>
            </a:pPr>
            <a:r>
              <a:rPr lang="en-US" sz="2400" kern="0" dirty="0" smtClean="0">
                <a:solidFill>
                  <a:srgbClr val="000000"/>
                </a:solidFill>
                <a:latin typeface="+mn-lt"/>
                <a:hlinkClick r:id="rId7"/>
              </a:rPr>
              <a:t>news://msnews.microsoft.com/microsoft.public.cs.windows</a:t>
            </a:r>
            <a:endParaRPr lang="cs-CZ" sz="2400" kern="0" dirty="0" smtClean="0">
              <a:solidFill>
                <a:srgbClr val="000000"/>
              </a:solidFill>
              <a:latin typeface="+mn-lt"/>
            </a:endParaRPr>
          </a:p>
          <a:p>
            <a:pPr marL="863600" lvl="1" indent="-287338" defTabSz="449263" eaLnBrk="1" hangingPunct="1">
              <a:lnSpc>
                <a:spcPct val="67000"/>
              </a:lnSpc>
              <a:spcBef>
                <a:spcPts val="1138"/>
              </a:spcBef>
              <a:buClr>
                <a:srgbClr val="000000"/>
              </a:buClr>
              <a:buSzPct val="45000"/>
            </a:pPr>
            <a:endParaRPr kumimoji="0" lang="en-US" sz="2400" b="0" i="0" u="none" strike="noStrike" kern="0" cap="none" spc="0" normalizeH="0" baseline="0" noProof="0" dirty="0" smtClean="0">
              <a:ln>
                <a:noFill/>
              </a:ln>
              <a:solidFill>
                <a:srgbClr val="000000"/>
              </a:solidFill>
              <a:effectLst/>
              <a:uLnTx/>
              <a:uFillTx/>
              <a:latin typeface="+mn-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Zástupný symbol pro číslo snímku 5"/>
          <p:cNvSpPr>
            <a:spLocks noGrp="1"/>
          </p:cNvSpPr>
          <p:nvPr>
            <p:ph type="sldNum" idx="4294967295"/>
          </p:nvPr>
        </p:nvSpPr>
        <p:spPr>
          <a:xfrm>
            <a:off x="7226199" y="6885955"/>
            <a:ext cx="2345145" cy="521478"/>
          </a:xfrm>
          <a:prstGeom prst="rect">
            <a:avLst/>
          </a:prstGeom>
        </p:spPr>
        <p:txBody>
          <a:bodyPr lIns="100794" tIns="50397" rIns="100794" bIns="50397"/>
          <a:lstStyle/>
          <a:p>
            <a:fld id="{E56FA586-6735-4858-BE2D-B52203871C8D}" type="slidenum">
              <a:rPr lang="en-GB"/>
              <a:pPr/>
              <a:t>3</a:t>
            </a:fld>
            <a:endParaRPr lang="en-GB"/>
          </a:p>
        </p:txBody>
      </p:sp>
      <p:pic>
        <p:nvPicPr>
          <p:cNvPr id="480259" name="Picture 3"/>
          <p:cNvPicPr>
            <a:picLocks noChangeAspect="1" noChangeArrowheads="1"/>
          </p:cNvPicPr>
          <p:nvPr/>
        </p:nvPicPr>
        <p:blipFill>
          <a:blip r:embed="rId3" cstate="print"/>
          <a:srcRect/>
          <a:stretch>
            <a:fillRect/>
          </a:stretch>
        </p:blipFill>
        <p:spPr bwMode="auto">
          <a:xfrm>
            <a:off x="504031" y="1679928"/>
            <a:ext cx="6335393" cy="4759795"/>
          </a:xfrm>
          <a:prstGeom prst="rect">
            <a:avLst/>
          </a:prstGeom>
          <a:noFill/>
          <a:ln w="9525">
            <a:noFill/>
            <a:miter lim="800000"/>
            <a:headEnd/>
            <a:tailEnd/>
          </a:ln>
        </p:spPr>
      </p:pic>
      <p:pic>
        <p:nvPicPr>
          <p:cNvPr id="480260" name="Picture 4"/>
          <p:cNvPicPr>
            <a:picLocks noChangeAspect="1" noChangeArrowheads="1"/>
          </p:cNvPicPr>
          <p:nvPr/>
        </p:nvPicPr>
        <p:blipFill>
          <a:blip r:embed="rId4" cstate="print"/>
          <a:srcRect/>
          <a:stretch>
            <a:fillRect/>
          </a:stretch>
        </p:blipFill>
        <p:spPr bwMode="auto">
          <a:xfrm>
            <a:off x="672042" y="1847921"/>
            <a:ext cx="6335393" cy="4759795"/>
          </a:xfrm>
          <a:prstGeom prst="rect">
            <a:avLst/>
          </a:prstGeom>
          <a:noFill/>
          <a:ln w="9525">
            <a:noFill/>
            <a:miter lim="800000"/>
            <a:headEnd/>
            <a:tailEnd/>
          </a:ln>
        </p:spPr>
      </p:pic>
      <p:pic>
        <p:nvPicPr>
          <p:cNvPr id="480261" name="Picture 5"/>
          <p:cNvPicPr>
            <a:picLocks noChangeAspect="1" noChangeArrowheads="1"/>
          </p:cNvPicPr>
          <p:nvPr/>
        </p:nvPicPr>
        <p:blipFill>
          <a:blip r:embed="rId5" cstate="print"/>
          <a:srcRect/>
          <a:stretch>
            <a:fillRect/>
          </a:stretch>
        </p:blipFill>
        <p:spPr bwMode="auto">
          <a:xfrm>
            <a:off x="924057" y="1931917"/>
            <a:ext cx="6335393" cy="4759795"/>
          </a:xfrm>
          <a:prstGeom prst="rect">
            <a:avLst/>
          </a:prstGeom>
          <a:noFill/>
          <a:ln w="9525">
            <a:noFill/>
            <a:miter lim="800000"/>
            <a:headEnd/>
            <a:tailEnd/>
          </a:ln>
        </p:spPr>
      </p:pic>
      <p:pic>
        <p:nvPicPr>
          <p:cNvPr id="480262" name="Picture 6"/>
          <p:cNvPicPr>
            <a:picLocks noChangeAspect="1" noChangeArrowheads="1"/>
          </p:cNvPicPr>
          <p:nvPr/>
        </p:nvPicPr>
        <p:blipFill>
          <a:blip r:embed="rId6" cstate="print"/>
          <a:srcRect/>
          <a:stretch>
            <a:fillRect/>
          </a:stretch>
        </p:blipFill>
        <p:spPr bwMode="auto">
          <a:xfrm>
            <a:off x="1092068" y="2015914"/>
            <a:ext cx="6335393" cy="4759795"/>
          </a:xfrm>
          <a:prstGeom prst="rect">
            <a:avLst/>
          </a:prstGeom>
          <a:noFill/>
          <a:ln w="9525">
            <a:noFill/>
            <a:miter lim="800000"/>
            <a:headEnd/>
            <a:tailEnd/>
          </a:ln>
        </p:spPr>
      </p:pic>
      <p:pic>
        <p:nvPicPr>
          <p:cNvPr id="480263" name="Picture 7"/>
          <p:cNvPicPr>
            <a:picLocks noChangeAspect="1" noChangeArrowheads="1"/>
          </p:cNvPicPr>
          <p:nvPr/>
        </p:nvPicPr>
        <p:blipFill>
          <a:blip r:embed="rId7" cstate="print"/>
          <a:srcRect/>
          <a:stretch>
            <a:fillRect/>
          </a:stretch>
        </p:blipFill>
        <p:spPr bwMode="auto">
          <a:xfrm>
            <a:off x="1260078" y="2099910"/>
            <a:ext cx="6335393" cy="4759795"/>
          </a:xfrm>
          <a:prstGeom prst="rect">
            <a:avLst/>
          </a:prstGeom>
          <a:noFill/>
          <a:ln w="9525">
            <a:noFill/>
            <a:miter lim="800000"/>
            <a:headEnd/>
            <a:tailEnd/>
          </a:ln>
        </p:spPr>
      </p:pic>
      <p:pic>
        <p:nvPicPr>
          <p:cNvPr id="480264" name="Picture 8"/>
          <p:cNvPicPr>
            <a:picLocks noChangeAspect="1" noChangeArrowheads="1"/>
          </p:cNvPicPr>
          <p:nvPr/>
        </p:nvPicPr>
        <p:blipFill>
          <a:blip r:embed="rId8" cstate="print"/>
          <a:srcRect/>
          <a:stretch>
            <a:fillRect/>
          </a:stretch>
        </p:blipFill>
        <p:spPr bwMode="auto">
          <a:xfrm>
            <a:off x="1428088" y="2015914"/>
            <a:ext cx="6335393" cy="4759795"/>
          </a:xfrm>
          <a:prstGeom prst="rect">
            <a:avLst/>
          </a:prstGeom>
          <a:noFill/>
          <a:ln w="9525">
            <a:noFill/>
            <a:miter lim="800000"/>
            <a:headEnd/>
            <a:tailEnd/>
          </a:ln>
        </p:spPr>
      </p:pic>
      <p:pic>
        <p:nvPicPr>
          <p:cNvPr id="480265" name="Picture 9"/>
          <p:cNvPicPr>
            <a:picLocks noChangeAspect="1" noChangeArrowheads="1"/>
          </p:cNvPicPr>
          <p:nvPr/>
        </p:nvPicPr>
        <p:blipFill>
          <a:blip r:embed="rId9" cstate="print"/>
          <a:srcRect/>
          <a:stretch>
            <a:fillRect/>
          </a:stretch>
        </p:blipFill>
        <p:spPr bwMode="auto">
          <a:xfrm>
            <a:off x="1596099" y="1931917"/>
            <a:ext cx="6335393" cy="4759795"/>
          </a:xfrm>
          <a:prstGeom prst="rect">
            <a:avLst/>
          </a:prstGeom>
          <a:noFill/>
          <a:ln w="9525">
            <a:noFill/>
            <a:miter lim="800000"/>
            <a:headEnd/>
            <a:tailEnd/>
          </a:ln>
        </p:spPr>
      </p:pic>
      <p:pic>
        <p:nvPicPr>
          <p:cNvPr id="480266" name="Picture 10"/>
          <p:cNvPicPr>
            <a:picLocks noChangeAspect="1" noChangeArrowheads="1"/>
          </p:cNvPicPr>
          <p:nvPr/>
        </p:nvPicPr>
        <p:blipFill>
          <a:blip r:embed="rId10" cstate="print"/>
          <a:srcRect/>
          <a:stretch>
            <a:fillRect/>
          </a:stretch>
        </p:blipFill>
        <p:spPr bwMode="auto">
          <a:xfrm>
            <a:off x="1764109" y="1763924"/>
            <a:ext cx="6335393" cy="4759795"/>
          </a:xfrm>
          <a:prstGeom prst="rect">
            <a:avLst/>
          </a:prstGeom>
          <a:noFill/>
          <a:ln w="9525">
            <a:noFill/>
            <a:miter lim="800000"/>
            <a:headEnd/>
            <a:tailEnd/>
          </a:ln>
        </p:spPr>
      </p:pic>
      <p:pic>
        <p:nvPicPr>
          <p:cNvPr id="480267" name="Picture 11"/>
          <p:cNvPicPr>
            <a:picLocks noChangeAspect="1" noChangeArrowheads="1"/>
          </p:cNvPicPr>
          <p:nvPr/>
        </p:nvPicPr>
        <p:blipFill>
          <a:blip r:embed="rId11" cstate="print"/>
          <a:srcRect/>
          <a:stretch>
            <a:fillRect/>
          </a:stretch>
        </p:blipFill>
        <p:spPr bwMode="auto">
          <a:xfrm>
            <a:off x="1932120" y="1679928"/>
            <a:ext cx="6335393" cy="4759795"/>
          </a:xfrm>
          <a:prstGeom prst="rect">
            <a:avLst/>
          </a:prstGeom>
          <a:noFill/>
          <a:ln w="9525">
            <a:noFill/>
            <a:miter lim="800000"/>
            <a:headEnd/>
            <a:tailEnd/>
          </a:ln>
        </p:spPr>
      </p:pic>
      <p:pic>
        <p:nvPicPr>
          <p:cNvPr id="480268" name="Picture 12"/>
          <p:cNvPicPr>
            <a:picLocks noChangeAspect="1" noChangeArrowheads="1"/>
          </p:cNvPicPr>
          <p:nvPr/>
        </p:nvPicPr>
        <p:blipFill>
          <a:blip r:embed="rId12" cstate="print"/>
          <a:srcRect/>
          <a:stretch>
            <a:fillRect/>
          </a:stretch>
        </p:blipFill>
        <p:spPr bwMode="auto">
          <a:xfrm>
            <a:off x="2100130" y="1679928"/>
            <a:ext cx="6335393" cy="4759795"/>
          </a:xfrm>
          <a:prstGeom prst="rect">
            <a:avLst/>
          </a:prstGeom>
          <a:noFill/>
          <a:ln w="9525">
            <a:noFill/>
            <a:miter lim="800000"/>
            <a:headEnd/>
            <a:tailEnd/>
          </a:ln>
        </p:spPr>
      </p:pic>
      <p:pic>
        <p:nvPicPr>
          <p:cNvPr id="480269" name="Picture 13"/>
          <p:cNvPicPr>
            <a:picLocks noChangeAspect="1" noChangeArrowheads="1"/>
          </p:cNvPicPr>
          <p:nvPr/>
        </p:nvPicPr>
        <p:blipFill>
          <a:blip r:embed="rId13" cstate="print"/>
          <a:srcRect/>
          <a:stretch>
            <a:fillRect/>
          </a:stretch>
        </p:blipFill>
        <p:spPr bwMode="auto">
          <a:xfrm>
            <a:off x="2268141" y="1679928"/>
            <a:ext cx="6335393" cy="4759795"/>
          </a:xfrm>
          <a:prstGeom prst="rect">
            <a:avLst/>
          </a:prstGeom>
          <a:noFill/>
          <a:ln w="9525">
            <a:noFill/>
            <a:miter lim="800000"/>
            <a:headEnd/>
            <a:tailEnd/>
          </a:ln>
        </p:spPr>
      </p:pic>
      <p:pic>
        <p:nvPicPr>
          <p:cNvPr id="480270" name="Picture 14"/>
          <p:cNvPicPr>
            <a:picLocks noChangeAspect="1" noChangeArrowheads="1"/>
          </p:cNvPicPr>
          <p:nvPr/>
        </p:nvPicPr>
        <p:blipFill>
          <a:blip r:embed="rId14" cstate="print"/>
          <a:srcRect/>
          <a:stretch>
            <a:fillRect/>
          </a:stretch>
        </p:blipFill>
        <p:spPr bwMode="auto">
          <a:xfrm>
            <a:off x="2352146" y="1679928"/>
            <a:ext cx="6335393" cy="4759795"/>
          </a:xfrm>
          <a:prstGeom prst="rect">
            <a:avLst/>
          </a:prstGeom>
          <a:noFill/>
          <a:ln w="9525">
            <a:noFill/>
            <a:miter lim="800000"/>
            <a:headEnd/>
            <a:tailEnd/>
          </a:ln>
        </p:spPr>
      </p:pic>
      <p:pic>
        <p:nvPicPr>
          <p:cNvPr id="480271" name="Picture 15"/>
          <p:cNvPicPr>
            <a:picLocks noChangeAspect="1" noChangeArrowheads="1"/>
          </p:cNvPicPr>
          <p:nvPr/>
        </p:nvPicPr>
        <p:blipFill>
          <a:blip r:embed="rId15" cstate="print"/>
          <a:srcRect/>
          <a:stretch>
            <a:fillRect/>
          </a:stretch>
        </p:blipFill>
        <p:spPr bwMode="auto">
          <a:xfrm>
            <a:off x="2436151" y="1763924"/>
            <a:ext cx="6335393" cy="4759795"/>
          </a:xfrm>
          <a:prstGeom prst="rect">
            <a:avLst/>
          </a:prstGeom>
          <a:noFill/>
          <a:ln w="9525">
            <a:noFill/>
            <a:miter lim="800000"/>
            <a:headEnd/>
            <a:tailEnd/>
          </a:ln>
        </p:spPr>
      </p:pic>
      <p:pic>
        <p:nvPicPr>
          <p:cNvPr id="480272" name="Picture 16"/>
          <p:cNvPicPr>
            <a:picLocks noChangeAspect="1" noChangeArrowheads="1"/>
          </p:cNvPicPr>
          <p:nvPr/>
        </p:nvPicPr>
        <p:blipFill>
          <a:blip r:embed="rId16" cstate="print"/>
          <a:srcRect/>
          <a:stretch>
            <a:fillRect/>
          </a:stretch>
        </p:blipFill>
        <p:spPr bwMode="auto">
          <a:xfrm>
            <a:off x="2604161" y="1847921"/>
            <a:ext cx="6335393" cy="4759795"/>
          </a:xfrm>
          <a:prstGeom prst="rect">
            <a:avLst/>
          </a:prstGeom>
          <a:noFill/>
          <a:ln w="9525">
            <a:noFill/>
            <a:miter lim="800000"/>
            <a:headEnd/>
            <a:tailEnd/>
          </a:ln>
        </p:spPr>
      </p:pic>
      <p:sp>
        <p:nvSpPr>
          <p:cNvPr id="22" name="Nadpis 21"/>
          <p:cNvSpPr>
            <a:spLocks noGrp="1"/>
          </p:cNvSpPr>
          <p:nvPr>
            <p:ph type="title"/>
          </p:nvPr>
        </p:nvSpPr>
        <p:spPr/>
        <p:txBody>
          <a:bodyPr/>
          <a:lstStyle/>
          <a:p>
            <a:endParaRPr lang="cs-CZ"/>
          </a:p>
        </p:txBody>
      </p:sp>
      <p:sp>
        <p:nvSpPr>
          <p:cNvPr id="23" name="TextovéPole 22"/>
          <p:cNvSpPr txBox="1"/>
          <p:nvPr/>
        </p:nvSpPr>
        <p:spPr>
          <a:xfrm>
            <a:off x="825469" y="136499"/>
            <a:ext cx="9255155" cy="523220"/>
          </a:xfrm>
          <a:prstGeom prst="rect">
            <a:avLst/>
          </a:prstGeom>
          <a:noFill/>
        </p:spPr>
        <p:txBody>
          <a:bodyPr wrap="square" rtlCol="0">
            <a:spAutoFit/>
          </a:bodyPr>
          <a:lstStyle/>
          <a:p>
            <a:pPr algn="r"/>
            <a:r>
              <a:rPr lang="cs-CZ" sz="2800" dirty="0" smtClean="0"/>
              <a:t>Instalace </a:t>
            </a:r>
            <a:r>
              <a:rPr lang="cs-CZ" sz="2800" dirty="0" err="1" smtClean="0"/>
              <a:t>Active</a:t>
            </a:r>
            <a:r>
              <a:rPr lang="cs-CZ" sz="2800" dirty="0" smtClean="0"/>
              <a:t> </a:t>
            </a:r>
            <a:r>
              <a:rPr lang="cs-CZ" sz="2800" dirty="0" err="1" smtClean="0"/>
              <a:t>Directory</a:t>
            </a:r>
            <a:endParaRPr lang="cs-CZ"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0260"/>
                                        </p:tgtEl>
                                        <p:attrNameLst>
                                          <p:attrName>style.visibility</p:attrName>
                                        </p:attrNameLst>
                                      </p:cBhvr>
                                      <p:to>
                                        <p:strVal val="visible"/>
                                      </p:to>
                                    </p:set>
                                    <p:anim calcmode="lin" valueType="num">
                                      <p:cBhvr additive="base">
                                        <p:cTn id="7" dur="500" fill="hold"/>
                                        <p:tgtEl>
                                          <p:spTgt spid="480260"/>
                                        </p:tgtEl>
                                        <p:attrNameLst>
                                          <p:attrName>ppt_x</p:attrName>
                                        </p:attrNameLst>
                                      </p:cBhvr>
                                      <p:tavLst>
                                        <p:tav tm="0">
                                          <p:val>
                                            <p:strVal val="#ppt_x"/>
                                          </p:val>
                                        </p:tav>
                                        <p:tav tm="100000">
                                          <p:val>
                                            <p:strVal val="#ppt_x"/>
                                          </p:val>
                                        </p:tav>
                                      </p:tavLst>
                                    </p:anim>
                                    <p:anim calcmode="lin" valueType="num">
                                      <p:cBhvr additive="base">
                                        <p:cTn id="8" dur="500" fill="hold"/>
                                        <p:tgtEl>
                                          <p:spTgt spid="48026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80261"/>
                                        </p:tgtEl>
                                        <p:attrNameLst>
                                          <p:attrName>style.visibility</p:attrName>
                                        </p:attrNameLst>
                                      </p:cBhvr>
                                      <p:to>
                                        <p:strVal val="visible"/>
                                      </p:to>
                                    </p:set>
                                    <p:anim calcmode="lin" valueType="num">
                                      <p:cBhvr additive="base">
                                        <p:cTn id="13" dur="500" fill="hold"/>
                                        <p:tgtEl>
                                          <p:spTgt spid="480261"/>
                                        </p:tgtEl>
                                        <p:attrNameLst>
                                          <p:attrName>ppt_x</p:attrName>
                                        </p:attrNameLst>
                                      </p:cBhvr>
                                      <p:tavLst>
                                        <p:tav tm="0">
                                          <p:val>
                                            <p:strVal val="#ppt_x"/>
                                          </p:val>
                                        </p:tav>
                                        <p:tav tm="100000">
                                          <p:val>
                                            <p:strVal val="#ppt_x"/>
                                          </p:val>
                                        </p:tav>
                                      </p:tavLst>
                                    </p:anim>
                                    <p:anim calcmode="lin" valueType="num">
                                      <p:cBhvr additive="base">
                                        <p:cTn id="14" dur="500" fill="hold"/>
                                        <p:tgtEl>
                                          <p:spTgt spid="48026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0262"/>
                                        </p:tgtEl>
                                        <p:attrNameLst>
                                          <p:attrName>style.visibility</p:attrName>
                                        </p:attrNameLst>
                                      </p:cBhvr>
                                      <p:to>
                                        <p:strVal val="visible"/>
                                      </p:to>
                                    </p:set>
                                    <p:anim calcmode="lin" valueType="num">
                                      <p:cBhvr additive="base">
                                        <p:cTn id="19" dur="500" fill="hold"/>
                                        <p:tgtEl>
                                          <p:spTgt spid="480262"/>
                                        </p:tgtEl>
                                        <p:attrNameLst>
                                          <p:attrName>ppt_x</p:attrName>
                                        </p:attrNameLst>
                                      </p:cBhvr>
                                      <p:tavLst>
                                        <p:tav tm="0">
                                          <p:val>
                                            <p:strVal val="#ppt_x"/>
                                          </p:val>
                                        </p:tav>
                                        <p:tav tm="100000">
                                          <p:val>
                                            <p:strVal val="#ppt_x"/>
                                          </p:val>
                                        </p:tav>
                                      </p:tavLst>
                                    </p:anim>
                                    <p:anim calcmode="lin" valueType="num">
                                      <p:cBhvr additive="base">
                                        <p:cTn id="20" dur="500" fill="hold"/>
                                        <p:tgtEl>
                                          <p:spTgt spid="48026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80263"/>
                                        </p:tgtEl>
                                        <p:attrNameLst>
                                          <p:attrName>style.visibility</p:attrName>
                                        </p:attrNameLst>
                                      </p:cBhvr>
                                      <p:to>
                                        <p:strVal val="visible"/>
                                      </p:to>
                                    </p:set>
                                    <p:anim calcmode="lin" valueType="num">
                                      <p:cBhvr additive="base">
                                        <p:cTn id="25" dur="500" fill="hold"/>
                                        <p:tgtEl>
                                          <p:spTgt spid="480263"/>
                                        </p:tgtEl>
                                        <p:attrNameLst>
                                          <p:attrName>ppt_x</p:attrName>
                                        </p:attrNameLst>
                                      </p:cBhvr>
                                      <p:tavLst>
                                        <p:tav tm="0">
                                          <p:val>
                                            <p:strVal val="#ppt_x"/>
                                          </p:val>
                                        </p:tav>
                                        <p:tav tm="100000">
                                          <p:val>
                                            <p:strVal val="#ppt_x"/>
                                          </p:val>
                                        </p:tav>
                                      </p:tavLst>
                                    </p:anim>
                                    <p:anim calcmode="lin" valueType="num">
                                      <p:cBhvr additive="base">
                                        <p:cTn id="26" dur="500" fill="hold"/>
                                        <p:tgtEl>
                                          <p:spTgt spid="48026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80264"/>
                                        </p:tgtEl>
                                        <p:attrNameLst>
                                          <p:attrName>style.visibility</p:attrName>
                                        </p:attrNameLst>
                                      </p:cBhvr>
                                      <p:to>
                                        <p:strVal val="visible"/>
                                      </p:to>
                                    </p:set>
                                    <p:anim calcmode="lin" valueType="num">
                                      <p:cBhvr additive="base">
                                        <p:cTn id="31" dur="500" fill="hold"/>
                                        <p:tgtEl>
                                          <p:spTgt spid="480264"/>
                                        </p:tgtEl>
                                        <p:attrNameLst>
                                          <p:attrName>ppt_x</p:attrName>
                                        </p:attrNameLst>
                                      </p:cBhvr>
                                      <p:tavLst>
                                        <p:tav tm="0">
                                          <p:val>
                                            <p:strVal val="#ppt_x"/>
                                          </p:val>
                                        </p:tav>
                                        <p:tav tm="100000">
                                          <p:val>
                                            <p:strVal val="#ppt_x"/>
                                          </p:val>
                                        </p:tav>
                                      </p:tavLst>
                                    </p:anim>
                                    <p:anim calcmode="lin" valueType="num">
                                      <p:cBhvr additive="base">
                                        <p:cTn id="32" dur="500" fill="hold"/>
                                        <p:tgtEl>
                                          <p:spTgt spid="48026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80265"/>
                                        </p:tgtEl>
                                        <p:attrNameLst>
                                          <p:attrName>style.visibility</p:attrName>
                                        </p:attrNameLst>
                                      </p:cBhvr>
                                      <p:to>
                                        <p:strVal val="visible"/>
                                      </p:to>
                                    </p:set>
                                    <p:anim calcmode="lin" valueType="num">
                                      <p:cBhvr additive="base">
                                        <p:cTn id="37" dur="500" fill="hold"/>
                                        <p:tgtEl>
                                          <p:spTgt spid="480265"/>
                                        </p:tgtEl>
                                        <p:attrNameLst>
                                          <p:attrName>ppt_x</p:attrName>
                                        </p:attrNameLst>
                                      </p:cBhvr>
                                      <p:tavLst>
                                        <p:tav tm="0">
                                          <p:val>
                                            <p:strVal val="#ppt_x"/>
                                          </p:val>
                                        </p:tav>
                                        <p:tav tm="100000">
                                          <p:val>
                                            <p:strVal val="#ppt_x"/>
                                          </p:val>
                                        </p:tav>
                                      </p:tavLst>
                                    </p:anim>
                                    <p:anim calcmode="lin" valueType="num">
                                      <p:cBhvr additive="base">
                                        <p:cTn id="38" dur="500" fill="hold"/>
                                        <p:tgtEl>
                                          <p:spTgt spid="48026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80266"/>
                                        </p:tgtEl>
                                        <p:attrNameLst>
                                          <p:attrName>style.visibility</p:attrName>
                                        </p:attrNameLst>
                                      </p:cBhvr>
                                      <p:to>
                                        <p:strVal val="visible"/>
                                      </p:to>
                                    </p:set>
                                    <p:anim calcmode="lin" valueType="num">
                                      <p:cBhvr additive="base">
                                        <p:cTn id="43" dur="500" fill="hold"/>
                                        <p:tgtEl>
                                          <p:spTgt spid="480266"/>
                                        </p:tgtEl>
                                        <p:attrNameLst>
                                          <p:attrName>ppt_x</p:attrName>
                                        </p:attrNameLst>
                                      </p:cBhvr>
                                      <p:tavLst>
                                        <p:tav tm="0">
                                          <p:val>
                                            <p:strVal val="#ppt_x"/>
                                          </p:val>
                                        </p:tav>
                                        <p:tav tm="100000">
                                          <p:val>
                                            <p:strVal val="#ppt_x"/>
                                          </p:val>
                                        </p:tav>
                                      </p:tavLst>
                                    </p:anim>
                                    <p:anim calcmode="lin" valueType="num">
                                      <p:cBhvr additive="base">
                                        <p:cTn id="44" dur="500" fill="hold"/>
                                        <p:tgtEl>
                                          <p:spTgt spid="48026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80267"/>
                                        </p:tgtEl>
                                        <p:attrNameLst>
                                          <p:attrName>style.visibility</p:attrName>
                                        </p:attrNameLst>
                                      </p:cBhvr>
                                      <p:to>
                                        <p:strVal val="visible"/>
                                      </p:to>
                                    </p:set>
                                    <p:anim calcmode="lin" valueType="num">
                                      <p:cBhvr additive="base">
                                        <p:cTn id="49" dur="500" fill="hold"/>
                                        <p:tgtEl>
                                          <p:spTgt spid="480267"/>
                                        </p:tgtEl>
                                        <p:attrNameLst>
                                          <p:attrName>ppt_x</p:attrName>
                                        </p:attrNameLst>
                                      </p:cBhvr>
                                      <p:tavLst>
                                        <p:tav tm="0">
                                          <p:val>
                                            <p:strVal val="#ppt_x"/>
                                          </p:val>
                                        </p:tav>
                                        <p:tav tm="100000">
                                          <p:val>
                                            <p:strVal val="#ppt_x"/>
                                          </p:val>
                                        </p:tav>
                                      </p:tavLst>
                                    </p:anim>
                                    <p:anim calcmode="lin" valueType="num">
                                      <p:cBhvr additive="base">
                                        <p:cTn id="50" dur="500" fill="hold"/>
                                        <p:tgtEl>
                                          <p:spTgt spid="48026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80268"/>
                                        </p:tgtEl>
                                        <p:attrNameLst>
                                          <p:attrName>style.visibility</p:attrName>
                                        </p:attrNameLst>
                                      </p:cBhvr>
                                      <p:to>
                                        <p:strVal val="visible"/>
                                      </p:to>
                                    </p:set>
                                    <p:anim calcmode="lin" valueType="num">
                                      <p:cBhvr additive="base">
                                        <p:cTn id="55" dur="500" fill="hold"/>
                                        <p:tgtEl>
                                          <p:spTgt spid="480268"/>
                                        </p:tgtEl>
                                        <p:attrNameLst>
                                          <p:attrName>ppt_x</p:attrName>
                                        </p:attrNameLst>
                                      </p:cBhvr>
                                      <p:tavLst>
                                        <p:tav tm="0">
                                          <p:val>
                                            <p:strVal val="#ppt_x"/>
                                          </p:val>
                                        </p:tav>
                                        <p:tav tm="100000">
                                          <p:val>
                                            <p:strVal val="#ppt_x"/>
                                          </p:val>
                                        </p:tav>
                                      </p:tavLst>
                                    </p:anim>
                                    <p:anim calcmode="lin" valueType="num">
                                      <p:cBhvr additive="base">
                                        <p:cTn id="56" dur="500" fill="hold"/>
                                        <p:tgtEl>
                                          <p:spTgt spid="48026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80269"/>
                                        </p:tgtEl>
                                        <p:attrNameLst>
                                          <p:attrName>style.visibility</p:attrName>
                                        </p:attrNameLst>
                                      </p:cBhvr>
                                      <p:to>
                                        <p:strVal val="visible"/>
                                      </p:to>
                                    </p:set>
                                    <p:anim calcmode="lin" valueType="num">
                                      <p:cBhvr additive="base">
                                        <p:cTn id="61" dur="500" fill="hold"/>
                                        <p:tgtEl>
                                          <p:spTgt spid="480269"/>
                                        </p:tgtEl>
                                        <p:attrNameLst>
                                          <p:attrName>ppt_x</p:attrName>
                                        </p:attrNameLst>
                                      </p:cBhvr>
                                      <p:tavLst>
                                        <p:tav tm="0">
                                          <p:val>
                                            <p:strVal val="#ppt_x"/>
                                          </p:val>
                                        </p:tav>
                                        <p:tav tm="100000">
                                          <p:val>
                                            <p:strVal val="#ppt_x"/>
                                          </p:val>
                                        </p:tav>
                                      </p:tavLst>
                                    </p:anim>
                                    <p:anim calcmode="lin" valueType="num">
                                      <p:cBhvr additive="base">
                                        <p:cTn id="62" dur="500" fill="hold"/>
                                        <p:tgtEl>
                                          <p:spTgt spid="48026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480270"/>
                                        </p:tgtEl>
                                        <p:attrNameLst>
                                          <p:attrName>style.visibility</p:attrName>
                                        </p:attrNameLst>
                                      </p:cBhvr>
                                      <p:to>
                                        <p:strVal val="visible"/>
                                      </p:to>
                                    </p:set>
                                    <p:anim calcmode="lin" valueType="num">
                                      <p:cBhvr additive="base">
                                        <p:cTn id="67" dur="500" fill="hold"/>
                                        <p:tgtEl>
                                          <p:spTgt spid="480270"/>
                                        </p:tgtEl>
                                        <p:attrNameLst>
                                          <p:attrName>ppt_x</p:attrName>
                                        </p:attrNameLst>
                                      </p:cBhvr>
                                      <p:tavLst>
                                        <p:tav tm="0">
                                          <p:val>
                                            <p:strVal val="#ppt_x"/>
                                          </p:val>
                                        </p:tav>
                                        <p:tav tm="100000">
                                          <p:val>
                                            <p:strVal val="#ppt_x"/>
                                          </p:val>
                                        </p:tav>
                                      </p:tavLst>
                                    </p:anim>
                                    <p:anim calcmode="lin" valueType="num">
                                      <p:cBhvr additive="base">
                                        <p:cTn id="68" dur="500" fill="hold"/>
                                        <p:tgtEl>
                                          <p:spTgt spid="480270"/>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480271"/>
                                        </p:tgtEl>
                                        <p:attrNameLst>
                                          <p:attrName>style.visibility</p:attrName>
                                        </p:attrNameLst>
                                      </p:cBhvr>
                                      <p:to>
                                        <p:strVal val="visible"/>
                                      </p:to>
                                    </p:set>
                                    <p:anim calcmode="lin" valueType="num">
                                      <p:cBhvr additive="base">
                                        <p:cTn id="73" dur="500" fill="hold"/>
                                        <p:tgtEl>
                                          <p:spTgt spid="480271"/>
                                        </p:tgtEl>
                                        <p:attrNameLst>
                                          <p:attrName>ppt_x</p:attrName>
                                        </p:attrNameLst>
                                      </p:cBhvr>
                                      <p:tavLst>
                                        <p:tav tm="0">
                                          <p:val>
                                            <p:strVal val="#ppt_x"/>
                                          </p:val>
                                        </p:tav>
                                        <p:tav tm="100000">
                                          <p:val>
                                            <p:strVal val="#ppt_x"/>
                                          </p:val>
                                        </p:tav>
                                      </p:tavLst>
                                    </p:anim>
                                    <p:anim calcmode="lin" valueType="num">
                                      <p:cBhvr additive="base">
                                        <p:cTn id="74" dur="500" fill="hold"/>
                                        <p:tgtEl>
                                          <p:spTgt spid="480271"/>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480272"/>
                                        </p:tgtEl>
                                        <p:attrNameLst>
                                          <p:attrName>style.visibility</p:attrName>
                                        </p:attrNameLst>
                                      </p:cBhvr>
                                      <p:to>
                                        <p:strVal val="visible"/>
                                      </p:to>
                                    </p:set>
                                    <p:anim calcmode="lin" valueType="num">
                                      <p:cBhvr additive="base">
                                        <p:cTn id="79" dur="500" fill="hold"/>
                                        <p:tgtEl>
                                          <p:spTgt spid="480272"/>
                                        </p:tgtEl>
                                        <p:attrNameLst>
                                          <p:attrName>ppt_x</p:attrName>
                                        </p:attrNameLst>
                                      </p:cBhvr>
                                      <p:tavLst>
                                        <p:tav tm="0">
                                          <p:val>
                                            <p:strVal val="#ppt_x"/>
                                          </p:val>
                                        </p:tav>
                                        <p:tav tm="100000">
                                          <p:val>
                                            <p:strVal val="#ppt_x"/>
                                          </p:val>
                                        </p:tav>
                                      </p:tavLst>
                                    </p:anim>
                                    <p:anim calcmode="lin" valueType="num">
                                      <p:cBhvr additive="base">
                                        <p:cTn id="80" dur="500" fill="hold"/>
                                        <p:tgtEl>
                                          <p:spTgt spid="4802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smtClean="0"/>
              <a:t>Instalace </a:t>
            </a:r>
            <a:r>
              <a:rPr lang="cs-CZ" sz="2800" dirty="0" err="1" smtClean="0"/>
              <a:t>Active</a:t>
            </a:r>
            <a:r>
              <a:rPr lang="cs-CZ" sz="2800" dirty="0" smtClean="0"/>
              <a:t> </a:t>
            </a:r>
            <a:r>
              <a:rPr lang="cs-CZ" sz="2800" dirty="0" err="1" smtClean="0"/>
              <a:t>Directory</a:t>
            </a:r>
            <a:r>
              <a:rPr lang="cs-CZ" sz="2800" dirty="0" smtClean="0"/>
              <a:t> - DNS</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sp>
        <p:nvSpPr>
          <p:cNvPr id="7" name="Text Box 3"/>
          <p:cNvSpPr txBox="1">
            <a:spLocks noChangeArrowheads="1"/>
          </p:cNvSpPr>
          <p:nvPr/>
        </p:nvSpPr>
        <p:spPr bwMode="auto">
          <a:xfrm>
            <a:off x="325403" y="922317"/>
            <a:ext cx="9755221" cy="4832092"/>
          </a:xfrm>
          <a:prstGeom prst="rect">
            <a:avLst/>
          </a:prstGeom>
          <a:noFill/>
          <a:ln w="9525">
            <a:noFill/>
            <a:miter lim="800000"/>
            <a:headEnd/>
            <a:tailEnd/>
          </a:ln>
          <a:effectLst/>
        </p:spPr>
        <p:txBody>
          <a:bodyPr wrap="square">
            <a:spAutoFit/>
          </a:bodyPr>
          <a:lstStyle/>
          <a:p>
            <a:pPr defTabSz="449263"/>
            <a:r>
              <a:rPr lang="cs-CZ" sz="1100" b="1" u="sng" dirty="0">
                <a:solidFill>
                  <a:schemeClr val="tx1"/>
                </a:solidFill>
                <a:latin typeface="Courier New" pitchFamily="49" charset="0"/>
              </a:rPr>
              <a:t>C:\WINDOWS\system32\config\netlogon.dns:</a:t>
            </a:r>
            <a:endParaRPr lang="cs-CZ" sz="1100" dirty="0">
              <a:solidFill>
                <a:schemeClr val="tx1"/>
              </a:solidFill>
              <a:latin typeface="Courier New" pitchFamily="49" charset="0"/>
            </a:endParaRPr>
          </a:p>
          <a:p>
            <a:pPr defTabSz="449263"/>
            <a:r>
              <a:rPr lang="cs-CZ" sz="1100" dirty="0">
                <a:solidFill>
                  <a:schemeClr val="tx1"/>
                </a:solidFill>
                <a:latin typeface="Courier New" pitchFamily="49" charset="0"/>
              </a:rPr>
              <a:t>CZ1.LOCAL. 600 IN A 10.0.0.201</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ldap</a:t>
            </a:r>
            <a:r>
              <a:rPr lang="cs-CZ" sz="1100" dirty="0">
                <a:solidFill>
                  <a:schemeClr val="tx1"/>
                </a:solidFill>
                <a:latin typeface="Courier New" pitchFamily="49" charset="0"/>
              </a:rPr>
              <a:t>._tcp.CZ1.LOCAL. 600 IN SRV 0 100 389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ldap</a:t>
            </a:r>
            <a:r>
              <a:rPr lang="cs-CZ" sz="1100" dirty="0">
                <a:solidFill>
                  <a:schemeClr val="tx1"/>
                </a:solidFill>
                <a:latin typeface="Courier New" pitchFamily="49" charset="0"/>
              </a:rPr>
              <a:t>._</a:t>
            </a:r>
            <a:r>
              <a:rPr lang="cs-CZ" sz="1100" dirty="0" err="1">
                <a:solidFill>
                  <a:schemeClr val="tx1"/>
                </a:solidFill>
                <a:latin typeface="Courier New" pitchFamily="49" charset="0"/>
              </a:rPr>
              <a:t>tcp.Default</a:t>
            </a:r>
            <a:r>
              <a:rPr lang="cs-CZ" sz="1100" dirty="0">
                <a:solidFill>
                  <a:schemeClr val="tx1"/>
                </a:solidFill>
                <a:latin typeface="Courier New" pitchFamily="49" charset="0"/>
              </a:rPr>
              <a:t>-</a:t>
            </a:r>
            <a:r>
              <a:rPr lang="cs-CZ" sz="1100" dirty="0" err="1">
                <a:solidFill>
                  <a:schemeClr val="tx1"/>
                </a:solidFill>
                <a:latin typeface="Courier New" pitchFamily="49" charset="0"/>
              </a:rPr>
              <a:t>First</a:t>
            </a:r>
            <a:r>
              <a:rPr lang="cs-CZ" sz="1100" dirty="0">
                <a:solidFill>
                  <a:schemeClr val="tx1"/>
                </a:solidFill>
                <a:latin typeface="Courier New" pitchFamily="49" charset="0"/>
              </a:rPr>
              <a:t>-</a:t>
            </a:r>
            <a:r>
              <a:rPr lang="cs-CZ" sz="1100" dirty="0" err="1">
                <a:solidFill>
                  <a:schemeClr val="tx1"/>
                </a:solidFill>
                <a:latin typeface="Courier New" pitchFamily="49" charset="0"/>
              </a:rPr>
              <a:t>Site</a:t>
            </a:r>
            <a:r>
              <a:rPr lang="cs-CZ" sz="1100" dirty="0">
                <a:solidFill>
                  <a:schemeClr val="tx1"/>
                </a:solidFill>
                <a:latin typeface="Courier New" pitchFamily="49" charset="0"/>
              </a:rPr>
              <a:t>-</a:t>
            </a:r>
            <a:r>
              <a:rPr lang="cs-CZ" sz="1100" dirty="0" err="1">
                <a:solidFill>
                  <a:schemeClr val="tx1"/>
                </a:solidFill>
                <a:latin typeface="Courier New" pitchFamily="49" charset="0"/>
              </a:rPr>
              <a:t>Name</a:t>
            </a:r>
            <a:r>
              <a:rPr lang="cs-CZ" sz="1100" dirty="0">
                <a:solidFill>
                  <a:schemeClr val="tx1"/>
                </a:solidFill>
                <a:latin typeface="Courier New" pitchFamily="49" charset="0"/>
              </a:rPr>
              <a:t>._sites.CZ1.LOCAL. 600 IN SRV 0 100 389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ldap</a:t>
            </a:r>
            <a:r>
              <a:rPr lang="cs-CZ" sz="1100" dirty="0">
                <a:solidFill>
                  <a:schemeClr val="tx1"/>
                </a:solidFill>
                <a:latin typeface="Courier New" pitchFamily="49" charset="0"/>
              </a:rPr>
              <a:t>._</a:t>
            </a:r>
            <a:r>
              <a:rPr lang="cs-CZ" sz="1100" dirty="0" err="1">
                <a:solidFill>
                  <a:schemeClr val="tx1"/>
                </a:solidFill>
                <a:latin typeface="Courier New" pitchFamily="49" charset="0"/>
              </a:rPr>
              <a:t>tcp.pdc</a:t>
            </a:r>
            <a:r>
              <a:rPr lang="cs-CZ" sz="1100" dirty="0">
                <a:solidFill>
                  <a:schemeClr val="tx1"/>
                </a:solidFill>
                <a:latin typeface="Courier New" pitchFamily="49" charset="0"/>
              </a:rPr>
              <a:t>._msdcs.CZ1.LOCAL. 600 IN SRV 0 100 389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ldap</a:t>
            </a:r>
            <a:r>
              <a:rPr lang="cs-CZ" sz="1100" dirty="0">
                <a:solidFill>
                  <a:schemeClr val="tx1"/>
                </a:solidFill>
                <a:latin typeface="Courier New" pitchFamily="49" charset="0"/>
              </a:rPr>
              <a:t>._</a:t>
            </a:r>
            <a:r>
              <a:rPr lang="cs-CZ" sz="1100" dirty="0" err="1">
                <a:solidFill>
                  <a:schemeClr val="tx1"/>
                </a:solidFill>
                <a:latin typeface="Courier New" pitchFamily="49" charset="0"/>
              </a:rPr>
              <a:t>tcp.gc</a:t>
            </a:r>
            <a:r>
              <a:rPr lang="cs-CZ" sz="1100" dirty="0">
                <a:solidFill>
                  <a:schemeClr val="tx1"/>
                </a:solidFill>
                <a:latin typeface="Courier New" pitchFamily="49" charset="0"/>
              </a:rPr>
              <a:t>._msdcs.CZ1.LOCAL. 600 IN SRV 0 100 3268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ldap</a:t>
            </a:r>
            <a:r>
              <a:rPr lang="cs-CZ" sz="1100" dirty="0">
                <a:solidFill>
                  <a:schemeClr val="tx1"/>
                </a:solidFill>
                <a:latin typeface="Courier New" pitchFamily="49" charset="0"/>
              </a:rPr>
              <a:t>._</a:t>
            </a:r>
            <a:r>
              <a:rPr lang="cs-CZ" sz="1100" dirty="0" err="1">
                <a:solidFill>
                  <a:schemeClr val="tx1"/>
                </a:solidFill>
                <a:latin typeface="Courier New" pitchFamily="49" charset="0"/>
              </a:rPr>
              <a:t>tcp.Default</a:t>
            </a:r>
            <a:r>
              <a:rPr lang="cs-CZ" sz="1100" dirty="0">
                <a:solidFill>
                  <a:schemeClr val="tx1"/>
                </a:solidFill>
                <a:latin typeface="Courier New" pitchFamily="49" charset="0"/>
              </a:rPr>
              <a:t>-</a:t>
            </a:r>
            <a:r>
              <a:rPr lang="cs-CZ" sz="1100" dirty="0" err="1">
                <a:solidFill>
                  <a:schemeClr val="tx1"/>
                </a:solidFill>
                <a:latin typeface="Courier New" pitchFamily="49" charset="0"/>
              </a:rPr>
              <a:t>First</a:t>
            </a:r>
            <a:r>
              <a:rPr lang="cs-CZ" sz="1100" dirty="0">
                <a:solidFill>
                  <a:schemeClr val="tx1"/>
                </a:solidFill>
                <a:latin typeface="Courier New" pitchFamily="49" charset="0"/>
              </a:rPr>
              <a:t>-</a:t>
            </a:r>
            <a:r>
              <a:rPr lang="cs-CZ" sz="1100" dirty="0" err="1">
                <a:solidFill>
                  <a:schemeClr val="tx1"/>
                </a:solidFill>
                <a:latin typeface="Courier New" pitchFamily="49" charset="0"/>
              </a:rPr>
              <a:t>Site</a:t>
            </a:r>
            <a:r>
              <a:rPr lang="cs-CZ" sz="1100" dirty="0">
                <a:solidFill>
                  <a:schemeClr val="tx1"/>
                </a:solidFill>
                <a:latin typeface="Courier New" pitchFamily="49" charset="0"/>
              </a:rPr>
              <a:t>-</a:t>
            </a:r>
            <a:r>
              <a:rPr lang="cs-CZ" sz="1100" dirty="0" err="1">
                <a:solidFill>
                  <a:schemeClr val="tx1"/>
                </a:solidFill>
                <a:latin typeface="Courier New" pitchFamily="49" charset="0"/>
              </a:rPr>
              <a:t>Name</a:t>
            </a:r>
            <a:r>
              <a:rPr lang="cs-CZ" sz="1100" dirty="0">
                <a:solidFill>
                  <a:schemeClr val="tx1"/>
                </a:solidFill>
                <a:latin typeface="Courier New" pitchFamily="49" charset="0"/>
              </a:rPr>
              <a:t>._</a:t>
            </a:r>
            <a:r>
              <a:rPr lang="cs-CZ" sz="1100" dirty="0" err="1">
                <a:solidFill>
                  <a:schemeClr val="tx1"/>
                </a:solidFill>
                <a:latin typeface="Courier New" pitchFamily="49" charset="0"/>
              </a:rPr>
              <a:t>sites.gc</a:t>
            </a:r>
            <a:r>
              <a:rPr lang="cs-CZ" sz="1100" dirty="0">
                <a:solidFill>
                  <a:schemeClr val="tx1"/>
                </a:solidFill>
                <a:latin typeface="Courier New" pitchFamily="49" charset="0"/>
              </a:rPr>
              <a:t>._msdcs.CZ1.LOCAL. 600 IN SRV 0 100 3268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ldap</a:t>
            </a:r>
            <a:r>
              <a:rPr lang="cs-CZ" sz="1100" dirty="0">
                <a:solidFill>
                  <a:schemeClr val="tx1"/>
                </a:solidFill>
                <a:latin typeface="Courier New" pitchFamily="49" charset="0"/>
              </a:rPr>
              <a:t>._tcp.57ffba2d-7da2-454e-93b6-bf173d37e07b.domains._msdcs.CZ1.LOCAL. 600 IN SRV 0 100 389 czhqdc001.CZ1.LOCAL.</a:t>
            </a:r>
          </a:p>
          <a:p>
            <a:pPr defTabSz="449263"/>
            <a:r>
              <a:rPr lang="cs-CZ" sz="1100" dirty="0" err="1">
                <a:solidFill>
                  <a:schemeClr val="tx1"/>
                </a:solidFill>
                <a:latin typeface="Courier New" pitchFamily="49" charset="0"/>
              </a:rPr>
              <a:t>gc</a:t>
            </a:r>
            <a:r>
              <a:rPr lang="cs-CZ" sz="1100" dirty="0">
                <a:solidFill>
                  <a:schemeClr val="tx1"/>
                </a:solidFill>
                <a:latin typeface="Courier New" pitchFamily="49" charset="0"/>
              </a:rPr>
              <a:t>._msdcs.CZ1.LOCAL. 600 IN A 10.0.0.201</a:t>
            </a:r>
          </a:p>
          <a:p>
            <a:pPr defTabSz="449263"/>
            <a:r>
              <a:rPr lang="cs-CZ" sz="1100" dirty="0">
                <a:solidFill>
                  <a:schemeClr val="tx1"/>
                </a:solidFill>
                <a:latin typeface="Courier New" pitchFamily="49" charset="0"/>
              </a:rPr>
              <a:t>599c8f79-0ece-4679-83ff-ec0cc5d54e57._msdcs.CZ1.LOCAL. 600 IN CNAME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kerberos</a:t>
            </a:r>
            <a:r>
              <a:rPr lang="cs-CZ" sz="1100" dirty="0">
                <a:solidFill>
                  <a:schemeClr val="tx1"/>
                </a:solidFill>
                <a:latin typeface="Courier New" pitchFamily="49" charset="0"/>
              </a:rPr>
              <a:t>._</a:t>
            </a:r>
            <a:r>
              <a:rPr lang="cs-CZ" sz="1100" dirty="0" err="1">
                <a:solidFill>
                  <a:schemeClr val="tx1"/>
                </a:solidFill>
                <a:latin typeface="Courier New" pitchFamily="49" charset="0"/>
              </a:rPr>
              <a:t>tcp.dc</a:t>
            </a:r>
            <a:r>
              <a:rPr lang="cs-CZ" sz="1100" dirty="0">
                <a:solidFill>
                  <a:schemeClr val="tx1"/>
                </a:solidFill>
                <a:latin typeface="Courier New" pitchFamily="49" charset="0"/>
              </a:rPr>
              <a:t>._msdcs.CZ1.LOCAL. 600 IN SRV 0 100 88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kerberos</a:t>
            </a:r>
            <a:r>
              <a:rPr lang="cs-CZ" sz="1100" dirty="0">
                <a:solidFill>
                  <a:schemeClr val="tx1"/>
                </a:solidFill>
                <a:latin typeface="Courier New" pitchFamily="49" charset="0"/>
              </a:rPr>
              <a:t>._</a:t>
            </a:r>
            <a:r>
              <a:rPr lang="cs-CZ" sz="1100" dirty="0" err="1">
                <a:solidFill>
                  <a:schemeClr val="tx1"/>
                </a:solidFill>
                <a:latin typeface="Courier New" pitchFamily="49" charset="0"/>
              </a:rPr>
              <a:t>tcp.Default</a:t>
            </a:r>
            <a:r>
              <a:rPr lang="cs-CZ" sz="1100" dirty="0">
                <a:solidFill>
                  <a:schemeClr val="tx1"/>
                </a:solidFill>
                <a:latin typeface="Courier New" pitchFamily="49" charset="0"/>
              </a:rPr>
              <a:t>-</a:t>
            </a:r>
            <a:r>
              <a:rPr lang="cs-CZ" sz="1100" dirty="0" err="1">
                <a:solidFill>
                  <a:schemeClr val="tx1"/>
                </a:solidFill>
                <a:latin typeface="Courier New" pitchFamily="49" charset="0"/>
              </a:rPr>
              <a:t>First</a:t>
            </a:r>
            <a:r>
              <a:rPr lang="cs-CZ" sz="1100" dirty="0">
                <a:solidFill>
                  <a:schemeClr val="tx1"/>
                </a:solidFill>
                <a:latin typeface="Courier New" pitchFamily="49" charset="0"/>
              </a:rPr>
              <a:t>-</a:t>
            </a:r>
            <a:r>
              <a:rPr lang="cs-CZ" sz="1100" dirty="0" err="1">
                <a:solidFill>
                  <a:schemeClr val="tx1"/>
                </a:solidFill>
                <a:latin typeface="Courier New" pitchFamily="49" charset="0"/>
              </a:rPr>
              <a:t>Site</a:t>
            </a:r>
            <a:r>
              <a:rPr lang="cs-CZ" sz="1100" dirty="0">
                <a:solidFill>
                  <a:schemeClr val="tx1"/>
                </a:solidFill>
                <a:latin typeface="Courier New" pitchFamily="49" charset="0"/>
              </a:rPr>
              <a:t>-</a:t>
            </a:r>
            <a:r>
              <a:rPr lang="cs-CZ" sz="1100" dirty="0" err="1">
                <a:solidFill>
                  <a:schemeClr val="tx1"/>
                </a:solidFill>
                <a:latin typeface="Courier New" pitchFamily="49" charset="0"/>
              </a:rPr>
              <a:t>Name</a:t>
            </a:r>
            <a:r>
              <a:rPr lang="cs-CZ" sz="1100" dirty="0">
                <a:solidFill>
                  <a:schemeClr val="tx1"/>
                </a:solidFill>
                <a:latin typeface="Courier New" pitchFamily="49" charset="0"/>
              </a:rPr>
              <a:t>._</a:t>
            </a:r>
            <a:r>
              <a:rPr lang="cs-CZ" sz="1100" dirty="0" err="1">
                <a:solidFill>
                  <a:schemeClr val="tx1"/>
                </a:solidFill>
                <a:latin typeface="Courier New" pitchFamily="49" charset="0"/>
              </a:rPr>
              <a:t>sites.dc</a:t>
            </a:r>
            <a:r>
              <a:rPr lang="cs-CZ" sz="1100" dirty="0">
                <a:solidFill>
                  <a:schemeClr val="tx1"/>
                </a:solidFill>
                <a:latin typeface="Courier New" pitchFamily="49" charset="0"/>
              </a:rPr>
              <a:t>._msdcs.CZ1.LOCAL. 600 IN SRV 0 100 88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ldap</a:t>
            </a:r>
            <a:r>
              <a:rPr lang="cs-CZ" sz="1100" dirty="0">
                <a:solidFill>
                  <a:schemeClr val="tx1"/>
                </a:solidFill>
                <a:latin typeface="Courier New" pitchFamily="49" charset="0"/>
              </a:rPr>
              <a:t>._</a:t>
            </a:r>
            <a:r>
              <a:rPr lang="cs-CZ" sz="1100" dirty="0" err="1">
                <a:solidFill>
                  <a:schemeClr val="tx1"/>
                </a:solidFill>
                <a:latin typeface="Courier New" pitchFamily="49" charset="0"/>
              </a:rPr>
              <a:t>tcp.dc</a:t>
            </a:r>
            <a:r>
              <a:rPr lang="cs-CZ" sz="1100" dirty="0">
                <a:solidFill>
                  <a:schemeClr val="tx1"/>
                </a:solidFill>
                <a:latin typeface="Courier New" pitchFamily="49" charset="0"/>
              </a:rPr>
              <a:t>._msdcs.CZ1.LOCAL. 600 IN SRV 0 100 389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ldap</a:t>
            </a:r>
            <a:r>
              <a:rPr lang="cs-CZ" sz="1100" dirty="0">
                <a:solidFill>
                  <a:schemeClr val="tx1"/>
                </a:solidFill>
                <a:latin typeface="Courier New" pitchFamily="49" charset="0"/>
              </a:rPr>
              <a:t>._</a:t>
            </a:r>
            <a:r>
              <a:rPr lang="cs-CZ" sz="1100" dirty="0" err="1">
                <a:solidFill>
                  <a:schemeClr val="tx1"/>
                </a:solidFill>
                <a:latin typeface="Courier New" pitchFamily="49" charset="0"/>
              </a:rPr>
              <a:t>tcp.Default</a:t>
            </a:r>
            <a:r>
              <a:rPr lang="cs-CZ" sz="1100" dirty="0">
                <a:solidFill>
                  <a:schemeClr val="tx1"/>
                </a:solidFill>
                <a:latin typeface="Courier New" pitchFamily="49" charset="0"/>
              </a:rPr>
              <a:t>-</a:t>
            </a:r>
            <a:r>
              <a:rPr lang="cs-CZ" sz="1100" dirty="0" err="1">
                <a:solidFill>
                  <a:schemeClr val="tx1"/>
                </a:solidFill>
                <a:latin typeface="Courier New" pitchFamily="49" charset="0"/>
              </a:rPr>
              <a:t>First</a:t>
            </a:r>
            <a:r>
              <a:rPr lang="cs-CZ" sz="1100" dirty="0">
                <a:solidFill>
                  <a:schemeClr val="tx1"/>
                </a:solidFill>
                <a:latin typeface="Courier New" pitchFamily="49" charset="0"/>
              </a:rPr>
              <a:t>-</a:t>
            </a:r>
            <a:r>
              <a:rPr lang="cs-CZ" sz="1100" dirty="0" err="1">
                <a:solidFill>
                  <a:schemeClr val="tx1"/>
                </a:solidFill>
                <a:latin typeface="Courier New" pitchFamily="49" charset="0"/>
              </a:rPr>
              <a:t>Site</a:t>
            </a:r>
            <a:r>
              <a:rPr lang="cs-CZ" sz="1100" dirty="0">
                <a:solidFill>
                  <a:schemeClr val="tx1"/>
                </a:solidFill>
                <a:latin typeface="Courier New" pitchFamily="49" charset="0"/>
              </a:rPr>
              <a:t>-</a:t>
            </a:r>
            <a:r>
              <a:rPr lang="cs-CZ" sz="1100" dirty="0" err="1">
                <a:solidFill>
                  <a:schemeClr val="tx1"/>
                </a:solidFill>
                <a:latin typeface="Courier New" pitchFamily="49" charset="0"/>
              </a:rPr>
              <a:t>Name</a:t>
            </a:r>
            <a:r>
              <a:rPr lang="cs-CZ" sz="1100" dirty="0">
                <a:solidFill>
                  <a:schemeClr val="tx1"/>
                </a:solidFill>
                <a:latin typeface="Courier New" pitchFamily="49" charset="0"/>
              </a:rPr>
              <a:t>._</a:t>
            </a:r>
            <a:r>
              <a:rPr lang="cs-CZ" sz="1100" dirty="0" err="1">
                <a:solidFill>
                  <a:schemeClr val="tx1"/>
                </a:solidFill>
                <a:latin typeface="Courier New" pitchFamily="49" charset="0"/>
              </a:rPr>
              <a:t>sites.dc</a:t>
            </a:r>
            <a:r>
              <a:rPr lang="cs-CZ" sz="1100" dirty="0">
                <a:solidFill>
                  <a:schemeClr val="tx1"/>
                </a:solidFill>
                <a:latin typeface="Courier New" pitchFamily="49" charset="0"/>
              </a:rPr>
              <a:t>._msdcs.CZ1.LOCAL. 600 IN SRV 0 100 389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kerberos</a:t>
            </a:r>
            <a:r>
              <a:rPr lang="cs-CZ" sz="1100" dirty="0">
                <a:solidFill>
                  <a:schemeClr val="tx1"/>
                </a:solidFill>
                <a:latin typeface="Courier New" pitchFamily="49" charset="0"/>
              </a:rPr>
              <a:t>._tcp.CZ1.LOCAL. 600 IN SRV 0 100 88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kerberos</a:t>
            </a:r>
            <a:r>
              <a:rPr lang="cs-CZ" sz="1100" dirty="0">
                <a:solidFill>
                  <a:schemeClr val="tx1"/>
                </a:solidFill>
                <a:latin typeface="Courier New" pitchFamily="49" charset="0"/>
              </a:rPr>
              <a:t>._</a:t>
            </a:r>
            <a:r>
              <a:rPr lang="cs-CZ" sz="1100" dirty="0" err="1">
                <a:solidFill>
                  <a:schemeClr val="tx1"/>
                </a:solidFill>
                <a:latin typeface="Courier New" pitchFamily="49" charset="0"/>
              </a:rPr>
              <a:t>tcp.Default</a:t>
            </a:r>
            <a:r>
              <a:rPr lang="cs-CZ" sz="1100" dirty="0">
                <a:solidFill>
                  <a:schemeClr val="tx1"/>
                </a:solidFill>
                <a:latin typeface="Courier New" pitchFamily="49" charset="0"/>
              </a:rPr>
              <a:t>-</a:t>
            </a:r>
            <a:r>
              <a:rPr lang="cs-CZ" sz="1100" dirty="0" err="1">
                <a:solidFill>
                  <a:schemeClr val="tx1"/>
                </a:solidFill>
                <a:latin typeface="Courier New" pitchFamily="49" charset="0"/>
              </a:rPr>
              <a:t>First</a:t>
            </a:r>
            <a:r>
              <a:rPr lang="cs-CZ" sz="1100" dirty="0">
                <a:solidFill>
                  <a:schemeClr val="tx1"/>
                </a:solidFill>
                <a:latin typeface="Courier New" pitchFamily="49" charset="0"/>
              </a:rPr>
              <a:t>-</a:t>
            </a:r>
            <a:r>
              <a:rPr lang="cs-CZ" sz="1100" dirty="0" err="1">
                <a:solidFill>
                  <a:schemeClr val="tx1"/>
                </a:solidFill>
                <a:latin typeface="Courier New" pitchFamily="49" charset="0"/>
              </a:rPr>
              <a:t>Site</a:t>
            </a:r>
            <a:r>
              <a:rPr lang="cs-CZ" sz="1100" dirty="0">
                <a:solidFill>
                  <a:schemeClr val="tx1"/>
                </a:solidFill>
                <a:latin typeface="Courier New" pitchFamily="49" charset="0"/>
              </a:rPr>
              <a:t>-</a:t>
            </a:r>
            <a:r>
              <a:rPr lang="cs-CZ" sz="1100" dirty="0" err="1">
                <a:solidFill>
                  <a:schemeClr val="tx1"/>
                </a:solidFill>
                <a:latin typeface="Courier New" pitchFamily="49" charset="0"/>
              </a:rPr>
              <a:t>Name</a:t>
            </a:r>
            <a:r>
              <a:rPr lang="cs-CZ" sz="1100" dirty="0">
                <a:solidFill>
                  <a:schemeClr val="tx1"/>
                </a:solidFill>
                <a:latin typeface="Courier New" pitchFamily="49" charset="0"/>
              </a:rPr>
              <a:t>._sites.CZ1.LOCAL. 600 IN SRV 0 100 88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gc</a:t>
            </a:r>
            <a:r>
              <a:rPr lang="cs-CZ" sz="1100" dirty="0">
                <a:solidFill>
                  <a:schemeClr val="tx1"/>
                </a:solidFill>
                <a:latin typeface="Courier New" pitchFamily="49" charset="0"/>
              </a:rPr>
              <a:t>._tcp.CZ1.LOCAL. 600 IN SRV 0 100 3268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gc</a:t>
            </a:r>
            <a:r>
              <a:rPr lang="cs-CZ" sz="1100" dirty="0">
                <a:solidFill>
                  <a:schemeClr val="tx1"/>
                </a:solidFill>
                <a:latin typeface="Courier New" pitchFamily="49" charset="0"/>
              </a:rPr>
              <a:t>._</a:t>
            </a:r>
            <a:r>
              <a:rPr lang="cs-CZ" sz="1100" dirty="0" err="1">
                <a:solidFill>
                  <a:schemeClr val="tx1"/>
                </a:solidFill>
                <a:latin typeface="Courier New" pitchFamily="49" charset="0"/>
              </a:rPr>
              <a:t>tcp.Default</a:t>
            </a:r>
            <a:r>
              <a:rPr lang="cs-CZ" sz="1100" dirty="0">
                <a:solidFill>
                  <a:schemeClr val="tx1"/>
                </a:solidFill>
                <a:latin typeface="Courier New" pitchFamily="49" charset="0"/>
              </a:rPr>
              <a:t>-</a:t>
            </a:r>
            <a:r>
              <a:rPr lang="cs-CZ" sz="1100" dirty="0" err="1">
                <a:solidFill>
                  <a:schemeClr val="tx1"/>
                </a:solidFill>
                <a:latin typeface="Courier New" pitchFamily="49" charset="0"/>
              </a:rPr>
              <a:t>First</a:t>
            </a:r>
            <a:r>
              <a:rPr lang="cs-CZ" sz="1100" dirty="0">
                <a:solidFill>
                  <a:schemeClr val="tx1"/>
                </a:solidFill>
                <a:latin typeface="Courier New" pitchFamily="49" charset="0"/>
              </a:rPr>
              <a:t>-</a:t>
            </a:r>
            <a:r>
              <a:rPr lang="cs-CZ" sz="1100" dirty="0" err="1">
                <a:solidFill>
                  <a:schemeClr val="tx1"/>
                </a:solidFill>
                <a:latin typeface="Courier New" pitchFamily="49" charset="0"/>
              </a:rPr>
              <a:t>Site</a:t>
            </a:r>
            <a:r>
              <a:rPr lang="cs-CZ" sz="1100" dirty="0">
                <a:solidFill>
                  <a:schemeClr val="tx1"/>
                </a:solidFill>
                <a:latin typeface="Courier New" pitchFamily="49" charset="0"/>
              </a:rPr>
              <a:t>-</a:t>
            </a:r>
            <a:r>
              <a:rPr lang="cs-CZ" sz="1100" dirty="0" err="1">
                <a:solidFill>
                  <a:schemeClr val="tx1"/>
                </a:solidFill>
                <a:latin typeface="Courier New" pitchFamily="49" charset="0"/>
              </a:rPr>
              <a:t>Name</a:t>
            </a:r>
            <a:r>
              <a:rPr lang="cs-CZ" sz="1100" dirty="0">
                <a:solidFill>
                  <a:schemeClr val="tx1"/>
                </a:solidFill>
                <a:latin typeface="Courier New" pitchFamily="49" charset="0"/>
              </a:rPr>
              <a:t>._sites.CZ1.LOCAL. 600 IN SRV 0 100 3268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kerberos</a:t>
            </a:r>
            <a:r>
              <a:rPr lang="cs-CZ" sz="1100" dirty="0">
                <a:solidFill>
                  <a:schemeClr val="tx1"/>
                </a:solidFill>
                <a:latin typeface="Courier New" pitchFamily="49" charset="0"/>
              </a:rPr>
              <a:t>._udp.CZ1.LOCAL. 600 IN SRV 0 100 88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kpasswd</a:t>
            </a:r>
            <a:r>
              <a:rPr lang="cs-CZ" sz="1100" dirty="0">
                <a:solidFill>
                  <a:schemeClr val="tx1"/>
                </a:solidFill>
                <a:latin typeface="Courier New" pitchFamily="49" charset="0"/>
              </a:rPr>
              <a:t>._tcp.CZ1.LOCAL. 600 IN SRV 0 100 464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kpasswd</a:t>
            </a:r>
            <a:r>
              <a:rPr lang="cs-CZ" sz="1100" dirty="0">
                <a:solidFill>
                  <a:schemeClr val="tx1"/>
                </a:solidFill>
                <a:latin typeface="Courier New" pitchFamily="49" charset="0"/>
              </a:rPr>
              <a:t>._udp.CZ1.LOCAL. 600 IN SRV 0 100 464 czhqdc001.CZ1.LOCAL.</a:t>
            </a:r>
          </a:p>
          <a:p>
            <a:pPr defTabSz="449263"/>
            <a:r>
              <a:rPr lang="cs-CZ" sz="1100" dirty="0">
                <a:solidFill>
                  <a:schemeClr val="tx1"/>
                </a:solidFill>
                <a:latin typeface="Courier New" pitchFamily="49" charset="0"/>
              </a:rPr>
              <a:t>DomainDnsZones.CZ1.LOCAL. 600 IN A 10.0.0.201</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ldap</a:t>
            </a:r>
            <a:r>
              <a:rPr lang="cs-CZ" sz="1100" dirty="0">
                <a:solidFill>
                  <a:schemeClr val="tx1"/>
                </a:solidFill>
                <a:latin typeface="Courier New" pitchFamily="49" charset="0"/>
              </a:rPr>
              <a:t>._tcp.DomainDnsZones.CZ1.LOCAL. 600 IN SRV 0 100 389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ldap</a:t>
            </a:r>
            <a:r>
              <a:rPr lang="cs-CZ" sz="1100" dirty="0">
                <a:solidFill>
                  <a:schemeClr val="tx1"/>
                </a:solidFill>
                <a:latin typeface="Courier New" pitchFamily="49" charset="0"/>
              </a:rPr>
              <a:t>._</a:t>
            </a:r>
            <a:r>
              <a:rPr lang="cs-CZ" sz="1100" dirty="0" err="1">
                <a:solidFill>
                  <a:schemeClr val="tx1"/>
                </a:solidFill>
                <a:latin typeface="Courier New" pitchFamily="49" charset="0"/>
              </a:rPr>
              <a:t>tcp.Default</a:t>
            </a:r>
            <a:r>
              <a:rPr lang="cs-CZ" sz="1100" dirty="0">
                <a:solidFill>
                  <a:schemeClr val="tx1"/>
                </a:solidFill>
                <a:latin typeface="Courier New" pitchFamily="49" charset="0"/>
              </a:rPr>
              <a:t>-</a:t>
            </a:r>
            <a:r>
              <a:rPr lang="cs-CZ" sz="1100" dirty="0" err="1">
                <a:solidFill>
                  <a:schemeClr val="tx1"/>
                </a:solidFill>
                <a:latin typeface="Courier New" pitchFamily="49" charset="0"/>
              </a:rPr>
              <a:t>First</a:t>
            </a:r>
            <a:r>
              <a:rPr lang="cs-CZ" sz="1100" dirty="0">
                <a:solidFill>
                  <a:schemeClr val="tx1"/>
                </a:solidFill>
                <a:latin typeface="Courier New" pitchFamily="49" charset="0"/>
              </a:rPr>
              <a:t>-</a:t>
            </a:r>
            <a:r>
              <a:rPr lang="cs-CZ" sz="1100" dirty="0" err="1">
                <a:solidFill>
                  <a:schemeClr val="tx1"/>
                </a:solidFill>
                <a:latin typeface="Courier New" pitchFamily="49" charset="0"/>
              </a:rPr>
              <a:t>Site</a:t>
            </a:r>
            <a:r>
              <a:rPr lang="cs-CZ" sz="1100" dirty="0">
                <a:solidFill>
                  <a:schemeClr val="tx1"/>
                </a:solidFill>
                <a:latin typeface="Courier New" pitchFamily="49" charset="0"/>
              </a:rPr>
              <a:t>-</a:t>
            </a:r>
            <a:r>
              <a:rPr lang="cs-CZ" sz="1100" dirty="0" err="1">
                <a:solidFill>
                  <a:schemeClr val="tx1"/>
                </a:solidFill>
                <a:latin typeface="Courier New" pitchFamily="49" charset="0"/>
              </a:rPr>
              <a:t>Name</a:t>
            </a:r>
            <a:r>
              <a:rPr lang="cs-CZ" sz="1100" dirty="0">
                <a:solidFill>
                  <a:schemeClr val="tx1"/>
                </a:solidFill>
                <a:latin typeface="Courier New" pitchFamily="49" charset="0"/>
              </a:rPr>
              <a:t>._sites.DomainDnsZones.CZ1.LOCAL. 600 IN SRV 0 100 389 czhqdc001.CZ1.LOCAL.</a:t>
            </a:r>
          </a:p>
          <a:p>
            <a:pPr defTabSz="449263"/>
            <a:r>
              <a:rPr lang="cs-CZ" sz="1100" dirty="0">
                <a:solidFill>
                  <a:schemeClr val="tx1"/>
                </a:solidFill>
                <a:latin typeface="Courier New" pitchFamily="49" charset="0"/>
              </a:rPr>
              <a:t>ForestDnsZones.CZ1.LOCAL. 600 IN A 10.0.0.201</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ldap</a:t>
            </a:r>
            <a:r>
              <a:rPr lang="cs-CZ" sz="1100" dirty="0">
                <a:solidFill>
                  <a:schemeClr val="tx1"/>
                </a:solidFill>
                <a:latin typeface="Courier New" pitchFamily="49" charset="0"/>
              </a:rPr>
              <a:t>._tcp.ForestDnsZones.CZ1.LOCAL. 600 IN SRV 0 100 389 czhqdc001.CZ1.LOCAL.</a:t>
            </a:r>
          </a:p>
          <a:p>
            <a:pPr defTabSz="449263"/>
            <a:r>
              <a:rPr lang="cs-CZ" sz="1100" dirty="0">
                <a:solidFill>
                  <a:schemeClr val="tx1"/>
                </a:solidFill>
                <a:latin typeface="Courier New" pitchFamily="49" charset="0"/>
              </a:rPr>
              <a:t>_</a:t>
            </a:r>
            <a:r>
              <a:rPr lang="cs-CZ" sz="1100" dirty="0" err="1">
                <a:solidFill>
                  <a:schemeClr val="tx1"/>
                </a:solidFill>
                <a:latin typeface="Courier New" pitchFamily="49" charset="0"/>
              </a:rPr>
              <a:t>ldap</a:t>
            </a:r>
            <a:r>
              <a:rPr lang="cs-CZ" sz="1100" dirty="0">
                <a:solidFill>
                  <a:schemeClr val="tx1"/>
                </a:solidFill>
                <a:latin typeface="Courier New" pitchFamily="49" charset="0"/>
              </a:rPr>
              <a:t>._</a:t>
            </a:r>
            <a:r>
              <a:rPr lang="cs-CZ" sz="1100" dirty="0" err="1">
                <a:solidFill>
                  <a:schemeClr val="tx1"/>
                </a:solidFill>
                <a:latin typeface="Courier New" pitchFamily="49" charset="0"/>
              </a:rPr>
              <a:t>tcp.Default</a:t>
            </a:r>
            <a:r>
              <a:rPr lang="cs-CZ" sz="1100" dirty="0">
                <a:solidFill>
                  <a:schemeClr val="tx1"/>
                </a:solidFill>
                <a:latin typeface="Courier New" pitchFamily="49" charset="0"/>
              </a:rPr>
              <a:t>-</a:t>
            </a:r>
            <a:r>
              <a:rPr lang="cs-CZ" sz="1100" dirty="0" err="1">
                <a:solidFill>
                  <a:schemeClr val="tx1"/>
                </a:solidFill>
                <a:latin typeface="Courier New" pitchFamily="49" charset="0"/>
              </a:rPr>
              <a:t>First</a:t>
            </a:r>
            <a:r>
              <a:rPr lang="cs-CZ" sz="1100" dirty="0">
                <a:solidFill>
                  <a:schemeClr val="tx1"/>
                </a:solidFill>
                <a:latin typeface="Courier New" pitchFamily="49" charset="0"/>
              </a:rPr>
              <a:t>-</a:t>
            </a:r>
            <a:r>
              <a:rPr lang="cs-CZ" sz="1100" dirty="0" err="1">
                <a:solidFill>
                  <a:schemeClr val="tx1"/>
                </a:solidFill>
                <a:latin typeface="Courier New" pitchFamily="49" charset="0"/>
              </a:rPr>
              <a:t>Site</a:t>
            </a:r>
            <a:r>
              <a:rPr lang="cs-CZ" sz="1100" dirty="0">
                <a:solidFill>
                  <a:schemeClr val="tx1"/>
                </a:solidFill>
                <a:latin typeface="Courier New" pitchFamily="49" charset="0"/>
              </a:rPr>
              <a:t>-</a:t>
            </a:r>
            <a:r>
              <a:rPr lang="cs-CZ" sz="1100" dirty="0" err="1">
                <a:solidFill>
                  <a:schemeClr val="tx1"/>
                </a:solidFill>
                <a:latin typeface="Courier New" pitchFamily="49" charset="0"/>
              </a:rPr>
              <a:t>Name</a:t>
            </a:r>
            <a:r>
              <a:rPr lang="cs-CZ" sz="1100" dirty="0">
                <a:solidFill>
                  <a:schemeClr val="tx1"/>
                </a:solidFill>
                <a:latin typeface="Courier New" pitchFamily="49" charset="0"/>
              </a:rPr>
              <a:t>._sites.ForestDnsZones.CZ1.LOCAL. 600 IN SRV 0 100 389 czhqdc001.CZ1.LOCAL.</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smtClean="0"/>
              <a:t>Instalace </a:t>
            </a:r>
            <a:r>
              <a:rPr lang="cs-CZ" sz="2800" dirty="0" err="1" smtClean="0"/>
              <a:t>Active</a:t>
            </a:r>
            <a:r>
              <a:rPr lang="cs-CZ" sz="2800" dirty="0" smtClean="0"/>
              <a:t> </a:t>
            </a:r>
            <a:r>
              <a:rPr lang="cs-CZ" sz="2800" dirty="0" err="1" smtClean="0"/>
              <a:t>Directory</a:t>
            </a:r>
            <a:r>
              <a:rPr lang="cs-CZ" sz="2800" dirty="0" smtClean="0"/>
              <a:t> – FSMO role</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sp>
        <p:nvSpPr>
          <p:cNvPr id="8" name="Rectangle 3"/>
          <p:cNvSpPr txBox="1">
            <a:spLocks noChangeArrowheads="1"/>
          </p:cNvSpPr>
          <p:nvPr/>
        </p:nvSpPr>
        <p:spPr>
          <a:xfrm>
            <a:off x="325404" y="922317"/>
            <a:ext cx="9286940" cy="6000791"/>
          </a:xfrm>
          <a:prstGeom prst="rect">
            <a:avLst/>
          </a:prstGeom>
        </p:spPr>
        <p:txBody>
          <a:bodyPr/>
          <a:lstStyle/>
          <a:p>
            <a:pPr marL="431800" marR="0" lvl="0" indent="-323850" algn="l" defTabSz="449263" rtl="0" eaLnBrk="1" fontAlgn="base" latinLnBrk="0" hangingPunct="1">
              <a:lnSpc>
                <a:spcPct val="67000"/>
              </a:lnSpc>
              <a:spcBef>
                <a:spcPts val="1425"/>
              </a:spcBef>
              <a:spcAft>
                <a:spcPct val="0"/>
              </a:spcAft>
              <a:buClr>
                <a:srgbClr val="000000"/>
              </a:buClr>
              <a:buSzPct val="45000"/>
              <a:buFont typeface="StarSymbol" charset="0"/>
              <a:buChar char="●"/>
              <a:tabLst/>
              <a:defRPr/>
            </a:pPr>
            <a:r>
              <a:rPr kumimoji="0" lang="cs-CZ" sz="2000" b="0" i="0" u="none" strike="noStrike" kern="0" cap="none" spc="0" normalizeH="0" baseline="0" noProof="0" dirty="0" smtClean="0">
                <a:ln>
                  <a:noFill/>
                </a:ln>
                <a:solidFill>
                  <a:srgbClr val="000000"/>
                </a:solidFill>
                <a:effectLst/>
                <a:uLnTx/>
                <a:uFillTx/>
                <a:latin typeface="+mn-lt"/>
                <a:ea typeface="+mn-ea"/>
                <a:cs typeface="+mn-cs"/>
              </a:rPr>
              <a:t>FSMO -</a:t>
            </a:r>
            <a:r>
              <a:rPr kumimoji="0" lang="cs-CZ" sz="2000" b="0" i="0" u="none" strike="noStrike" kern="0" cap="none" spc="0" normalizeH="0" baseline="0" noProof="0" dirty="0" err="1" smtClean="0">
                <a:ln>
                  <a:noFill/>
                </a:ln>
                <a:solidFill>
                  <a:srgbClr val="000000"/>
                </a:solidFill>
                <a:effectLst/>
                <a:uLnTx/>
                <a:uFillTx/>
                <a:latin typeface="+mn-lt"/>
                <a:ea typeface="+mn-ea"/>
                <a:cs typeface="+mn-cs"/>
              </a:rPr>
              <a:t>Flexible</a:t>
            </a:r>
            <a:r>
              <a:rPr kumimoji="0" lang="cs-CZ" sz="2000" b="0" i="0" u="none" strike="noStrike" kern="0" cap="none" spc="0" normalizeH="0" baseline="0" noProof="0" dirty="0" smtClean="0">
                <a:ln>
                  <a:noFill/>
                </a:ln>
                <a:solidFill>
                  <a:srgbClr val="000000"/>
                </a:solidFill>
                <a:effectLst/>
                <a:uLnTx/>
                <a:uFillTx/>
                <a:latin typeface="+mn-lt"/>
                <a:ea typeface="+mn-ea"/>
                <a:cs typeface="+mn-cs"/>
              </a:rPr>
              <a:t> Single Master </a:t>
            </a:r>
            <a:r>
              <a:rPr kumimoji="0" lang="cs-CZ" sz="2000" b="0" i="0" u="none" strike="noStrike" kern="0" cap="none" spc="0" normalizeH="0" baseline="0" noProof="0" dirty="0" err="1" smtClean="0">
                <a:ln>
                  <a:noFill/>
                </a:ln>
                <a:solidFill>
                  <a:srgbClr val="000000"/>
                </a:solidFill>
                <a:effectLst/>
                <a:uLnTx/>
                <a:uFillTx/>
                <a:latin typeface="+mn-lt"/>
                <a:ea typeface="+mn-ea"/>
                <a:cs typeface="+mn-cs"/>
              </a:rPr>
              <a:t>Operations</a:t>
            </a:r>
            <a:r>
              <a:rPr kumimoji="0" lang="cs-CZ" sz="2000" b="0" i="0" u="none" strike="noStrike" kern="0" cap="none" spc="0" normalizeH="0" baseline="0" noProof="0" dirty="0" smtClean="0">
                <a:ln>
                  <a:noFill/>
                </a:ln>
                <a:solidFill>
                  <a:srgbClr val="000000"/>
                </a:solidFill>
                <a:effectLst/>
                <a:uLnTx/>
                <a:uFillTx/>
                <a:latin typeface="+mn-lt"/>
                <a:ea typeface="+mn-ea"/>
                <a:cs typeface="+mn-cs"/>
              </a:rPr>
              <a:t> </a:t>
            </a:r>
            <a:r>
              <a:rPr kumimoji="0" lang="cs-CZ" sz="2000" b="0" i="0" u="none" strike="noStrike" kern="0" cap="none" spc="0" normalizeH="0" baseline="0" noProof="0" dirty="0" err="1" smtClean="0">
                <a:ln>
                  <a:noFill/>
                </a:ln>
                <a:solidFill>
                  <a:srgbClr val="000000"/>
                </a:solidFill>
                <a:effectLst/>
                <a:uLnTx/>
                <a:uFillTx/>
                <a:latin typeface="+mn-lt"/>
                <a:ea typeface="+mn-ea"/>
                <a:cs typeface="+mn-cs"/>
              </a:rPr>
              <a:t>Roles</a:t>
            </a:r>
            <a:r>
              <a:rPr kumimoji="0" lang="cs-CZ" sz="2000" b="0" i="0" u="none" strike="noStrike" kern="0" cap="none" spc="0" normalizeH="0" baseline="0" noProof="0" dirty="0" smtClean="0">
                <a:ln>
                  <a:noFill/>
                </a:ln>
                <a:solidFill>
                  <a:srgbClr val="000000"/>
                </a:solidFill>
                <a:effectLst/>
                <a:uLnTx/>
                <a:uFillTx/>
                <a:latin typeface="+mn-lt"/>
                <a:ea typeface="+mn-ea"/>
                <a:cs typeface="+mn-cs"/>
              </a:rPr>
              <a:t> (AKA </a:t>
            </a:r>
            <a:r>
              <a:rPr kumimoji="0" lang="cs-CZ" sz="2000" b="0" i="0" u="none" strike="noStrike" kern="0" cap="none" spc="0" normalizeH="0" baseline="0" noProof="0" dirty="0" err="1" smtClean="0">
                <a:ln>
                  <a:noFill/>
                </a:ln>
                <a:solidFill>
                  <a:srgbClr val="000000"/>
                </a:solidFill>
                <a:effectLst/>
                <a:uLnTx/>
                <a:uFillTx/>
                <a:latin typeface="+mn-lt"/>
                <a:ea typeface="+mn-ea"/>
                <a:cs typeface="+mn-cs"/>
              </a:rPr>
              <a:t>Operation</a:t>
            </a:r>
            <a:r>
              <a:rPr kumimoji="0" lang="cs-CZ" sz="2000" b="0" i="0" u="none" strike="noStrike" kern="0" cap="none" spc="0" normalizeH="0" baseline="0" noProof="0" dirty="0" smtClean="0">
                <a:ln>
                  <a:noFill/>
                </a:ln>
                <a:solidFill>
                  <a:srgbClr val="000000"/>
                </a:solidFill>
                <a:effectLst/>
                <a:uLnTx/>
                <a:uFillTx/>
                <a:latin typeface="+mn-lt"/>
                <a:ea typeface="+mn-ea"/>
                <a:cs typeface="+mn-cs"/>
              </a:rPr>
              <a:t> </a:t>
            </a:r>
            <a:r>
              <a:rPr kumimoji="0" lang="cs-CZ" sz="2000" b="0" i="0" u="none" strike="noStrike" kern="0" cap="none" spc="0" normalizeH="0" baseline="0" noProof="0" dirty="0" err="1" smtClean="0">
                <a:ln>
                  <a:noFill/>
                </a:ln>
                <a:solidFill>
                  <a:srgbClr val="000000"/>
                </a:solidFill>
                <a:effectLst/>
                <a:uLnTx/>
                <a:uFillTx/>
                <a:latin typeface="+mn-lt"/>
                <a:ea typeface="+mn-ea"/>
                <a:cs typeface="+mn-cs"/>
              </a:rPr>
              <a:t>Masters</a:t>
            </a:r>
            <a:r>
              <a:rPr kumimoji="0" lang="cs-CZ" sz="2000" b="0" i="0" u="none" strike="noStrike" kern="0" cap="none" spc="0" normalizeH="0" baseline="0" noProof="0" dirty="0" smtClean="0">
                <a:ln>
                  <a:noFill/>
                </a:ln>
                <a:solidFill>
                  <a:srgbClr val="000000"/>
                </a:solidFill>
                <a:effectLst/>
                <a:uLnTx/>
                <a:uFillTx/>
                <a:latin typeface="+mn-lt"/>
                <a:ea typeface="+mn-ea"/>
                <a:cs typeface="+mn-cs"/>
              </a:rPr>
              <a:t>) – specializované doménové řadiče</a:t>
            </a:r>
            <a:r>
              <a:rPr kumimoji="0" lang="en-US" sz="2000" b="0" i="0" u="none" strike="noStrike" kern="0" cap="none" spc="0" normalizeH="0" baseline="0" noProof="0" dirty="0" smtClean="0">
                <a:ln>
                  <a:noFill/>
                </a:ln>
                <a:solidFill>
                  <a:srgbClr val="000000"/>
                </a:solidFill>
                <a:effectLst/>
                <a:uLnTx/>
                <a:uFillTx/>
                <a:latin typeface="+mn-lt"/>
                <a:ea typeface="+mn-ea"/>
                <a:cs typeface="+mn-cs"/>
              </a:rPr>
              <a:t>. A</a:t>
            </a:r>
            <a:r>
              <a:rPr kumimoji="0" lang="cs-CZ" sz="2000" b="0" i="0" u="none" strike="noStrike" kern="0" cap="none" spc="0" normalizeH="0" baseline="0" noProof="0" dirty="0" err="1" smtClean="0">
                <a:ln>
                  <a:noFill/>
                </a:ln>
                <a:solidFill>
                  <a:srgbClr val="000000"/>
                </a:solidFill>
                <a:effectLst/>
                <a:uLnTx/>
                <a:uFillTx/>
                <a:latin typeface="+mn-lt"/>
                <a:ea typeface="+mn-ea"/>
                <a:cs typeface="+mn-cs"/>
              </a:rPr>
              <a:t>čkoliv</a:t>
            </a:r>
            <a:r>
              <a:rPr kumimoji="0" lang="cs-CZ" sz="2000" b="0" i="0" u="none" strike="noStrike" kern="0" cap="none" spc="0" normalizeH="0" baseline="0" noProof="0" dirty="0" smtClean="0">
                <a:ln>
                  <a:noFill/>
                </a:ln>
                <a:solidFill>
                  <a:srgbClr val="000000"/>
                </a:solidFill>
                <a:effectLst/>
                <a:uLnTx/>
                <a:uFillTx/>
                <a:latin typeface="+mn-lt"/>
                <a:ea typeface="+mn-ea"/>
                <a:cs typeface="+mn-cs"/>
              </a:rPr>
              <a:t> je AD plně distribuovaný systém, tyto role jsou unikátní.</a:t>
            </a: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b="0" i="0" u="none" strike="noStrike" kern="0" cap="none" spc="0" normalizeH="0" baseline="0" noProof="0" dirty="0" smtClean="0">
                <a:ln>
                  <a:noFill/>
                </a:ln>
                <a:solidFill>
                  <a:srgbClr val="000000"/>
                </a:solidFill>
                <a:effectLst/>
                <a:uLnTx/>
                <a:uFillTx/>
                <a:latin typeface="+mn-lt"/>
              </a:rPr>
              <a:t>V rámci </a:t>
            </a:r>
            <a:r>
              <a:rPr kumimoji="0" lang="cs-CZ" b="0" i="0" u="none" strike="noStrike" kern="0" cap="none" spc="0" normalizeH="0" baseline="0" noProof="0" dirty="0" err="1" smtClean="0">
                <a:ln>
                  <a:noFill/>
                </a:ln>
                <a:solidFill>
                  <a:srgbClr val="000000"/>
                </a:solidFill>
                <a:effectLst/>
                <a:uLnTx/>
                <a:uFillTx/>
                <a:latin typeface="+mn-lt"/>
              </a:rPr>
              <a:t>forest</a:t>
            </a:r>
            <a:r>
              <a:rPr kumimoji="0" lang="cs-CZ" b="0" i="0" u="none" strike="noStrike" kern="0" cap="none" spc="0" normalizeH="0" baseline="0" noProof="0" dirty="0" smtClean="0">
                <a:ln>
                  <a:noFill/>
                </a:ln>
                <a:solidFill>
                  <a:srgbClr val="000000"/>
                </a:solidFill>
                <a:effectLst/>
                <a:uLnTx/>
                <a:uFillTx/>
                <a:latin typeface="+mn-lt"/>
              </a:rPr>
              <a:t>:</a:t>
            </a:r>
          </a:p>
          <a:p>
            <a:pPr marL="1295400" marR="0" lvl="2" indent="-215900" algn="l" defTabSz="449263" rtl="0" eaLnBrk="1" fontAlgn="base" latinLnBrk="0" hangingPunct="1">
              <a:lnSpc>
                <a:spcPct val="67000"/>
              </a:lnSpc>
              <a:spcBef>
                <a:spcPts val="850"/>
              </a:spcBef>
              <a:spcAft>
                <a:spcPct val="0"/>
              </a:spcAft>
              <a:buClr>
                <a:srgbClr val="000000"/>
              </a:buClr>
              <a:buSzPct val="45000"/>
              <a:buFont typeface="StarSymbol" charset="0"/>
              <a:buChar char="●"/>
              <a:tabLst/>
              <a:defRPr/>
            </a:pPr>
            <a:r>
              <a:rPr kumimoji="0" lang="cs-CZ" sz="1600" b="0" i="0" u="none" strike="noStrike" kern="0" cap="none" spc="0" normalizeH="0" baseline="0" noProof="0" dirty="0" err="1" smtClean="0">
                <a:ln>
                  <a:noFill/>
                </a:ln>
                <a:solidFill>
                  <a:srgbClr val="000000"/>
                </a:solidFill>
                <a:effectLst/>
                <a:uLnTx/>
                <a:uFillTx/>
                <a:latin typeface="+mn-lt"/>
              </a:rPr>
              <a:t>Schema</a:t>
            </a:r>
            <a:r>
              <a:rPr kumimoji="0" lang="cs-CZ" sz="1600" b="0" i="0" u="none" strike="noStrike" kern="0" cap="none" spc="0" normalizeH="0" baseline="0" noProof="0" dirty="0" smtClean="0">
                <a:ln>
                  <a:noFill/>
                </a:ln>
                <a:solidFill>
                  <a:srgbClr val="000000"/>
                </a:solidFill>
                <a:effectLst/>
                <a:uLnTx/>
                <a:uFillTx/>
                <a:latin typeface="+mn-lt"/>
              </a:rPr>
              <a:t> master (</a:t>
            </a:r>
            <a:r>
              <a:rPr kumimoji="0" lang="cs-CZ" sz="1600" b="0" i="0" u="none" strike="noStrike" kern="0" cap="none" spc="0" normalizeH="0" baseline="0" noProof="0" dirty="0" err="1" smtClean="0">
                <a:ln>
                  <a:noFill/>
                </a:ln>
                <a:solidFill>
                  <a:srgbClr val="000000"/>
                </a:solidFill>
                <a:effectLst/>
                <a:uLnTx/>
                <a:uFillTx/>
                <a:latin typeface="+mn-lt"/>
              </a:rPr>
              <a:t>Active</a:t>
            </a:r>
            <a:r>
              <a:rPr kumimoji="0" lang="cs-CZ" sz="1600" b="0" i="0" u="none" strike="noStrike" kern="0" cap="none" spc="0" normalizeH="0" baseline="0" noProof="0" dirty="0" smtClean="0">
                <a:ln>
                  <a:noFill/>
                </a:ln>
                <a:solidFill>
                  <a:srgbClr val="000000"/>
                </a:solidFill>
                <a:effectLst/>
                <a:uLnTx/>
                <a:uFillTx/>
                <a:latin typeface="+mn-lt"/>
              </a:rPr>
              <a:t> </a:t>
            </a:r>
            <a:r>
              <a:rPr kumimoji="0" lang="cs-CZ" sz="1600" b="0" i="0" u="none" strike="noStrike" kern="0" cap="none" spc="0" normalizeH="0" baseline="0" noProof="0" dirty="0" err="1" smtClean="0">
                <a:ln>
                  <a:noFill/>
                </a:ln>
                <a:solidFill>
                  <a:srgbClr val="000000"/>
                </a:solidFill>
                <a:effectLst/>
                <a:uLnTx/>
                <a:uFillTx/>
                <a:latin typeface="+mn-lt"/>
              </a:rPr>
              <a:t>Directory</a:t>
            </a:r>
            <a:r>
              <a:rPr kumimoji="0" lang="cs-CZ" sz="1600" b="0" i="0" u="none" strike="noStrike" kern="0" cap="none" spc="0" normalizeH="0" baseline="0" noProof="0" dirty="0" smtClean="0">
                <a:ln>
                  <a:noFill/>
                </a:ln>
                <a:solidFill>
                  <a:srgbClr val="000000"/>
                </a:solidFill>
                <a:effectLst/>
                <a:uLnTx/>
                <a:uFillTx/>
                <a:latin typeface="+mn-lt"/>
              </a:rPr>
              <a:t> </a:t>
            </a:r>
            <a:r>
              <a:rPr kumimoji="0" lang="cs-CZ" sz="1600" b="0" i="0" u="none" strike="noStrike" kern="0" cap="none" spc="0" normalizeH="0" baseline="0" noProof="0" dirty="0" err="1" smtClean="0">
                <a:ln>
                  <a:noFill/>
                </a:ln>
                <a:solidFill>
                  <a:srgbClr val="000000"/>
                </a:solidFill>
                <a:effectLst/>
                <a:uLnTx/>
                <a:uFillTx/>
                <a:latin typeface="+mn-lt"/>
              </a:rPr>
              <a:t>Schema</a:t>
            </a:r>
            <a:r>
              <a:rPr kumimoji="0" lang="cs-CZ" sz="1600" b="0" i="0" u="none" strike="noStrike" kern="0" cap="none" spc="0" normalizeH="0" baseline="0" noProof="0" dirty="0" smtClean="0">
                <a:ln>
                  <a:noFill/>
                </a:ln>
                <a:solidFill>
                  <a:srgbClr val="000000"/>
                </a:solidFill>
                <a:effectLst/>
                <a:uLnTx/>
                <a:uFillTx/>
                <a:latin typeface="+mn-lt"/>
              </a:rPr>
              <a:t>) – spravuje typy objektů a jejich atributy</a:t>
            </a:r>
          </a:p>
          <a:p>
            <a:pPr marL="1295400" marR="0" lvl="2" indent="-215900" algn="l" defTabSz="449263" rtl="0" eaLnBrk="1" fontAlgn="base" latinLnBrk="0" hangingPunct="1">
              <a:lnSpc>
                <a:spcPct val="67000"/>
              </a:lnSpc>
              <a:spcBef>
                <a:spcPts val="850"/>
              </a:spcBef>
              <a:spcAft>
                <a:spcPct val="0"/>
              </a:spcAft>
              <a:buClr>
                <a:srgbClr val="000000"/>
              </a:buClr>
              <a:buSzPct val="45000"/>
              <a:buFont typeface="StarSymbol" charset="0"/>
              <a:buChar char="●"/>
              <a:tabLst/>
              <a:defRPr/>
            </a:pPr>
            <a:r>
              <a:rPr kumimoji="0" lang="cs-CZ" sz="1600" b="0" i="0" u="none" strike="noStrike" kern="0" cap="none" spc="0" normalizeH="0" baseline="0" noProof="0" dirty="0" err="1" smtClean="0">
                <a:ln>
                  <a:noFill/>
                </a:ln>
                <a:solidFill>
                  <a:srgbClr val="000000"/>
                </a:solidFill>
                <a:effectLst/>
                <a:uLnTx/>
                <a:uFillTx/>
                <a:latin typeface="+mn-lt"/>
              </a:rPr>
              <a:t>Domain</a:t>
            </a:r>
            <a:r>
              <a:rPr kumimoji="0" lang="cs-CZ" sz="1600" b="0" i="0" u="none" strike="noStrike" kern="0" cap="none" spc="0" normalizeH="0" baseline="0" noProof="0" dirty="0" smtClean="0">
                <a:ln>
                  <a:noFill/>
                </a:ln>
                <a:solidFill>
                  <a:srgbClr val="000000"/>
                </a:solidFill>
                <a:effectLst/>
                <a:uLnTx/>
                <a:uFillTx/>
                <a:latin typeface="+mn-lt"/>
              </a:rPr>
              <a:t> </a:t>
            </a:r>
            <a:r>
              <a:rPr kumimoji="0" lang="cs-CZ" sz="1600" b="0" i="0" u="none" strike="noStrike" kern="0" cap="none" spc="0" normalizeH="0" baseline="0" noProof="0" dirty="0" err="1" smtClean="0">
                <a:ln>
                  <a:noFill/>
                </a:ln>
                <a:solidFill>
                  <a:srgbClr val="000000"/>
                </a:solidFill>
                <a:effectLst/>
                <a:uLnTx/>
                <a:uFillTx/>
                <a:latin typeface="+mn-lt"/>
              </a:rPr>
              <a:t>naming</a:t>
            </a:r>
            <a:r>
              <a:rPr kumimoji="0" lang="cs-CZ" sz="1600" b="0" i="0" u="none" strike="noStrike" kern="0" cap="none" spc="0" normalizeH="0" baseline="0" noProof="0" dirty="0" smtClean="0">
                <a:ln>
                  <a:noFill/>
                </a:ln>
                <a:solidFill>
                  <a:srgbClr val="000000"/>
                </a:solidFill>
                <a:effectLst/>
                <a:uLnTx/>
                <a:uFillTx/>
                <a:latin typeface="+mn-lt"/>
              </a:rPr>
              <a:t> master (</a:t>
            </a:r>
            <a:r>
              <a:rPr kumimoji="0" lang="cs-CZ" sz="1600" b="0" i="0" u="none" strike="noStrike" kern="0" cap="none" spc="0" normalizeH="0" baseline="0" noProof="0" dirty="0" err="1" smtClean="0">
                <a:ln>
                  <a:noFill/>
                </a:ln>
                <a:solidFill>
                  <a:srgbClr val="000000"/>
                </a:solidFill>
                <a:effectLst/>
                <a:uLnTx/>
                <a:uFillTx/>
                <a:latin typeface="+mn-lt"/>
              </a:rPr>
              <a:t>Active</a:t>
            </a:r>
            <a:r>
              <a:rPr kumimoji="0" lang="cs-CZ" sz="1600" b="0" i="0" u="none" strike="noStrike" kern="0" cap="none" spc="0" normalizeH="0" baseline="0" noProof="0" dirty="0" smtClean="0">
                <a:ln>
                  <a:noFill/>
                </a:ln>
                <a:solidFill>
                  <a:srgbClr val="000000"/>
                </a:solidFill>
                <a:effectLst/>
                <a:uLnTx/>
                <a:uFillTx/>
                <a:latin typeface="+mn-lt"/>
              </a:rPr>
              <a:t> </a:t>
            </a:r>
            <a:r>
              <a:rPr kumimoji="0" lang="cs-CZ" sz="1600" b="0" i="0" u="none" strike="noStrike" kern="0" cap="none" spc="0" normalizeH="0" baseline="0" noProof="0" dirty="0" err="1" smtClean="0">
                <a:ln>
                  <a:noFill/>
                </a:ln>
                <a:solidFill>
                  <a:srgbClr val="000000"/>
                </a:solidFill>
                <a:effectLst/>
                <a:uLnTx/>
                <a:uFillTx/>
                <a:latin typeface="+mn-lt"/>
              </a:rPr>
              <a:t>Directory</a:t>
            </a:r>
            <a:r>
              <a:rPr kumimoji="0" lang="cs-CZ" sz="1600" b="0" i="0" u="none" strike="noStrike" kern="0" cap="none" spc="0" normalizeH="0" baseline="0" noProof="0" dirty="0" smtClean="0">
                <a:ln>
                  <a:noFill/>
                </a:ln>
                <a:solidFill>
                  <a:srgbClr val="000000"/>
                </a:solidFill>
                <a:effectLst/>
                <a:uLnTx/>
                <a:uFillTx/>
                <a:latin typeface="+mn-lt"/>
              </a:rPr>
              <a:t> </a:t>
            </a:r>
            <a:r>
              <a:rPr kumimoji="0" lang="cs-CZ" sz="1600" b="0" i="0" u="none" strike="noStrike" kern="0" cap="none" spc="0" normalizeH="0" baseline="0" noProof="0" dirty="0" err="1" smtClean="0">
                <a:ln>
                  <a:noFill/>
                </a:ln>
                <a:solidFill>
                  <a:srgbClr val="000000"/>
                </a:solidFill>
                <a:effectLst/>
                <a:uLnTx/>
                <a:uFillTx/>
                <a:latin typeface="+mn-lt"/>
              </a:rPr>
              <a:t>Domains</a:t>
            </a:r>
            <a:r>
              <a:rPr kumimoji="0" lang="cs-CZ" sz="1600" b="0" i="0" u="none" strike="noStrike" kern="0" cap="none" spc="0" normalizeH="0" baseline="0" noProof="0" dirty="0" smtClean="0">
                <a:ln>
                  <a:noFill/>
                </a:ln>
                <a:solidFill>
                  <a:srgbClr val="000000"/>
                </a:solidFill>
                <a:effectLst/>
                <a:uLnTx/>
                <a:uFillTx/>
                <a:latin typeface="+mn-lt"/>
              </a:rPr>
              <a:t> </a:t>
            </a:r>
            <a:r>
              <a:rPr kumimoji="0" lang="cs-CZ" sz="1600" b="0" i="0" u="none" strike="noStrike" kern="0" cap="none" spc="0" normalizeH="0" baseline="0" noProof="0" dirty="0" err="1" smtClean="0">
                <a:ln>
                  <a:noFill/>
                </a:ln>
                <a:solidFill>
                  <a:srgbClr val="000000"/>
                </a:solidFill>
                <a:effectLst/>
                <a:uLnTx/>
                <a:uFillTx/>
                <a:latin typeface="+mn-lt"/>
              </a:rPr>
              <a:t>and</a:t>
            </a:r>
            <a:r>
              <a:rPr kumimoji="0" lang="cs-CZ" sz="1600" b="0" i="0" u="none" strike="noStrike" kern="0" cap="none" spc="0" normalizeH="0" baseline="0" noProof="0" dirty="0" smtClean="0">
                <a:ln>
                  <a:noFill/>
                </a:ln>
                <a:solidFill>
                  <a:srgbClr val="000000"/>
                </a:solidFill>
                <a:effectLst/>
                <a:uLnTx/>
                <a:uFillTx/>
                <a:latin typeface="+mn-lt"/>
              </a:rPr>
              <a:t> </a:t>
            </a:r>
            <a:r>
              <a:rPr kumimoji="0" lang="cs-CZ" sz="1600" b="0" i="0" u="none" strike="noStrike" kern="0" cap="none" spc="0" normalizeH="0" baseline="0" noProof="0" dirty="0" err="1" smtClean="0">
                <a:ln>
                  <a:noFill/>
                </a:ln>
                <a:solidFill>
                  <a:srgbClr val="000000"/>
                </a:solidFill>
                <a:effectLst/>
                <a:uLnTx/>
                <a:uFillTx/>
                <a:latin typeface="+mn-lt"/>
              </a:rPr>
              <a:t>Trusts</a:t>
            </a:r>
            <a:r>
              <a:rPr kumimoji="0" lang="cs-CZ" sz="1600" b="0" i="0" u="none" strike="noStrike" kern="0" cap="none" spc="0" normalizeH="0" baseline="0" noProof="0" dirty="0" smtClean="0">
                <a:ln>
                  <a:noFill/>
                </a:ln>
                <a:solidFill>
                  <a:srgbClr val="000000"/>
                </a:solidFill>
                <a:effectLst/>
                <a:uLnTx/>
                <a:uFillTx/>
                <a:latin typeface="+mn-lt"/>
              </a:rPr>
              <a:t>) – správa jmen jednotlivých domén, zajišťuje jejich jednoznačnost, přidávání, mazání</a:t>
            </a: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b="0" i="0" u="none" strike="noStrike" kern="0" cap="none" spc="0" normalizeH="0" baseline="0" noProof="0" dirty="0" smtClean="0">
                <a:ln>
                  <a:noFill/>
                </a:ln>
                <a:solidFill>
                  <a:srgbClr val="000000"/>
                </a:solidFill>
                <a:effectLst/>
                <a:uLnTx/>
                <a:uFillTx/>
                <a:latin typeface="+mn-lt"/>
              </a:rPr>
              <a:t>V rámci domény (</a:t>
            </a:r>
            <a:r>
              <a:rPr kumimoji="0" lang="cs-CZ" b="0" i="0" u="none" strike="noStrike" kern="0" cap="none" spc="0" normalizeH="0" baseline="0" noProof="0" dirty="0" err="1" smtClean="0">
                <a:ln>
                  <a:noFill/>
                </a:ln>
                <a:solidFill>
                  <a:srgbClr val="000000"/>
                </a:solidFill>
                <a:effectLst/>
                <a:uLnTx/>
                <a:uFillTx/>
                <a:latin typeface="+mn-lt"/>
              </a:rPr>
              <a:t>Active</a:t>
            </a:r>
            <a:r>
              <a:rPr kumimoji="0" lang="cs-CZ" b="0" i="0" u="none" strike="noStrike" kern="0" cap="none" spc="0" normalizeH="0" baseline="0" noProof="0" dirty="0" smtClean="0">
                <a:ln>
                  <a:noFill/>
                </a:ln>
                <a:solidFill>
                  <a:srgbClr val="000000"/>
                </a:solidFill>
                <a:effectLst/>
                <a:uLnTx/>
                <a:uFillTx/>
                <a:latin typeface="+mn-lt"/>
              </a:rPr>
              <a:t> </a:t>
            </a:r>
            <a:r>
              <a:rPr kumimoji="0" lang="cs-CZ" b="0" i="0" u="none" strike="noStrike" kern="0" cap="none" spc="0" normalizeH="0" baseline="0" noProof="0" dirty="0" err="1" smtClean="0">
                <a:ln>
                  <a:noFill/>
                </a:ln>
                <a:solidFill>
                  <a:srgbClr val="000000"/>
                </a:solidFill>
                <a:effectLst/>
                <a:uLnTx/>
                <a:uFillTx/>
                <a:latin typeface="+mn-lt"/>
              </a:rPr>
              <a:t>Directory</a:t>
            </a:r>
            <a:r>
              <a:rPr kumimoji="0" lang="cs-CZ" b="0" i="0" u="none" strike="noStrike" kern="0" cap="none" spc="0" normalizeH="0" baseline="0" noProof="0" dirty="0" smtClean="0">
                <a:ln>
                  <a:noFill/>
                </a:ln>
                <a:solidFill>
                  <a:srgbClr val="000000"/>
                </a:solidFill>
                <a:effectLst/>
                <a:uLnTx/>
                <a:uFillTx/>
                <a:latin typeface="+mn-lt"/>
              </a:rPr>
              <a:t> </a:t>
            </a:r>
            <a:r>
              <a:rPr kumimoji="0" lang="cs-CZ" b="0" i="0" u="none" strike="noStrike" kern="0" cap="none" spc="0" normalizeH="0" baseline="0" noProof="0" dirty="0" err="1" smtClean="0">
                <a:ln>
                  <a:noFill/>
                </a:ln>
                <a:solidFill>
                  <a:srgbClr val="000000"/>
                </a:solidFill>
                <a:effectLst/>
                <a:uLnTx/>
                <a:uFillTx/>
                <a:latin typeface="+mn-lt"/>
              </a:rPr>
              <a:t>Users</a:t>
            </a:r>
            <a:r>
              <a:rPr kumimoji="0" lang="cs-CZ" b="0" i="0" u="none" strike="noStrike" kern="0" cap="none" spc="0" normalizeH="0" baseline="0" noProof="0" dirty="0" smtClean="0">
                <a:ln>
                  <a:noFill/>
                </a:ln>
                <a:solidFill>
                  <a:srgbClr val="000000"/>
                </a:solidFill>
                <a:effectLst/>
                <a:uLnTx/>
                <a:uFillTx/>
                <a:latin typeface="+mn-lt"/>
              </a:rPr>
              <a:t> </a:t>
            </a:r>
            <a:r>
              <a:rPr kumimoji="0" lang="cs-CZ" b="0" i="0" u="none" strike="noStrike" kern="0" cap="none" spc="0" normalizeH="0" baseline="0" noProof="0" dirty="0" err="1" smtClean="0">
                <a:ln>
                  <a:noFill/>
                </a:ln>
                <a:solidFill>
                  <a:srgbClr val="000000"/>
                </a:solidFill>
                <a:effectLst/>
                <a:uLnTx/>
                <a:uFillTx/>
                <a:latin typeface="+mn-lt"/>
              </a:rPr>
              <a:t>and</a:t>
            </a:r>
            <a:r>
              <a:rPr kumimoji="0" lang="cs-CZ" b="0" i="0" u="none" strike="noStrike" kern="0" cap="none" spc="0" normalizeH="0" baseline="0" noProof="0" dirty="0" smtClean="0">
                <a:ln>
                  <a:noFill/>
                </a:ln>
                <a:solidFill>
                  <a:srgbClr val="000000"/>
                </a:solidFill>
                <a:effectLst/>
                <a:uLnTx/>
                <a:uFillTx/>
                <a:latin typeface="+mn-lt"/>
              </a:rPr>
              <a:t> </a:t>
            </a:r>
            <a:r>
              <a:rPr kumimoji="0" lang="cs-CZ" b="0" i="0" u="none" strike="noStrike" kern="0" cap="none" spc="0" normalizeH="0" baseline="0" noProof="0" dirty="0" err="1" smtClean="0">
                <a:ln>
                  <a:noFill/>
                </a:ln>
                <a:solidFill>
                  <a:srgbClr val="000000"/>
                </a:solidFill>
                <a:effectLst/>
                <a:uLnTx/>
                <a:uFillTx/>
                <a:latin typeface="+mn-lt"/>
              </a:rPr>
              <a:t>Computers</a:t>
            </a:r>
            <a:r>
              <a:rPr kumimoji="0" lang="cs-CZ" b="0" i="0" u="none" strike="noStrike" kern="0" cap="none" spc="0" normalizeH="0" baseline="0" noProof="0" dirty="0" smtClean="0">
                <a:ln>
                  <a:noFill/>
                </a:ln>
                <a:solidFill>
                  <a:srgbClr val="000000"/>
                </a:solidFill>
                <a:effectLst/>
                <a:uLnTx/>
                <a:uFillTx/>
                <a:latin typeface="+mn-lt"/>
              </a:rPr>
              <a:t>)“</a:t>
            </a:r>
          </a:p>
          <a:p>
            <a:pPr marL="1295400" marR="0" lvl="2" indent="-215900" algn="l" defTabSz="449263" rtl="0" eaLnBrk="1" fontAlgn="base" latinLnBrk="0" hangingPunct="1">
              <a:lnSpc>
                <a:spcPct val="67000"/>
              </a:lnSpc>
              <a:spcBef>
                <a:spcPts val="850"/>
              </a:spcBef>
              <a:spcAft>
                <a:spcPct val="0"/>
              </a:spcAft>
              <a:buClr>
                <a:srgbClr val="000000"/>
              </a:buClr>
              <a:buSzPct val="45000"/>
              <a:buFont typeface="StarSymbol" charset="0"/>
              <a:buChar char="●"/>
              <a:tabLst/>
              <a:defRPr/>
            </a:pPr>
            <a:r>
              <a:rPr kumimoji="0" lang="cs-CZ" sz="1600" b="0" i="0" u="none" strike="noStrike" kern="0" cap="none" spc="0" normalizeH="0" baseline="0" noProof="0" dirty="0" err="1" smtClean="0">
                <a:ln>
                  <a:noFill/>
                </a:ln>
                <a:solidFill>
                  <a:srgbClr val="000000"/>
                </a:solidFill>
                <a:effectLst/>
                <a:uLnTx/>
                <a:uFillTx/>
                <a:latin typeface="+mn-lt"/>
              </a:rPr>
              <a:t>Relative</a:t>
            </a:r>
            <a:r>
              <a:rPr kumimoji="0" lang="cs-CZ" sz="1600" b="0" i="0" u="none" strike="noStrike" kern="0" cap="none" spc="0" normalizeH="0" baseline="0" noProof="0" dirty="0" smtClean="0">
                <a:ln>
                  <a:noFill/>
                </a:ln>
                <a:solidFill>
                  <a:srgbClr val="000000"/>
                </a:solidFill>
                <a:effectLst/>
                <a:uLnTx/>
                <a:uFillTx/>
                <a:latin typeface="+mn-lt"/>
              </a:rPr>
              <a:t> ID (RID) master – alokace RID pro doménové řadiče pro jejich přidělování objektům – uživatelům, skupinám,počítačům</a:t>
            </a:r>
          </a:p>
          <a:p>
            <a:pPr marL="1295400" marR="0" lvl="2" indent="-215900" algn="l" defTabSz="449263" rtl="0" eaLnBrk="1" fontAlgn="base" latinLnBrk="0" hangingPunct="1">
              <a:lnSpc>
                <a:spcPct val="67000"/>
              </a:lnSpc>
              <a:spcBef>
                <a:spcPts val="850"/>
              </a:spcBef>
              <a:spcAft>
                <a:spcPct val="0"/>
              </a:spcAft>
              <a:buClr>
                <a:srgbClr val="000000"/>
              </a:buClr>
              <a:buSzPct val="45000"/>
              <a:buFont typeface="StarSymbol" charset="0"/>
              <a:buChar char="●"/>
              <a:tabLst/>
              <a:defRPr/>
            </a:pPr>
            <a:r>
              <a:rPr kumimoji="0" lang="cs-CZ" sz="1600" b="0" i="0" u="none" strike="noStrike" kern="0" cap="none" spc="0" normalizeH="0" baseline="0" noProof="0" dirty="0" smtClean="0">
                <a:ln>
                  <a:noFill/>
                </a:ln>
                <a:solidFill>
                  <a:srgbClr val="000000"/>
                </a:solidFill>
                <a:effectLst/>
                <a:uLnTx/>
                <a:uFillTx/>
                <a:latin typeface="+mn-lt"/>
              </a:rPr>
              <a:t>PDC master – emulace Windows NT PDC, autoritativní zdroj času pro doménu</a:t>
            </a:r>
          </a:p>
          <a:p>
            <a:pPr marL="1295400" marR="0" lvl="2" indent="-215900" algn="l" defTabSz="449263" rtl="0" eaLnBrk="1" fontAlgn="base" latinLnBrk="0" hangingPunct="1">
              <a:lnSpc>
                <a:spcPct val="67000"/>
              </a:lnSpc>
              <a:spcBef>
                <a:spcPts val="850"/>
              </a:spcBef>
              <a:spcAft>
                <a:spcPct val="0"/>
              </a:spcAft>
              <a:buClr>
                <a:srgbClr val="000000"/>
              </a:buClr>
              <a:buSzPct val="45000"/>
              <a:buFont typeface="StarSymbol" charset="0"/>
              <a:buChar char="●"/>
              <a:tabLst/>
              <a:defRPr/>
            </a:pPr>
            <a:r>
              <a:rPr kumimoji="0" lang="cs-CZ" sz="1600" b="0" i="0" u="none" strike="noStrike" kern="0" cap="none" spc="0" normalizeH="0" baseline="0" noProof="0" dirty="0" err="1" smtClean="0">
                <a:ln>
                  <a:noFill/>
                </a:ln>
                <a:solidFill>
                  <a:srgbClr val="000000"/>
                </a:solidFill>
                <a:effectLst/>
                <a:uLnTx/>
                <a:uFillTx/>
                <a:latin typeface="+mn-lt"/>
              </a:rPr>
              <a:t>Infrastructure</a:t>
            </a:r>
            <a:r>
              <a:rPr kumimoji="0" lang="cs-CZ" sz="1600" b="0" i="0" u="none" strike="noStrike" kern="0" cap="none" spc="0" normalizeH="0" baseline="0" noProof="0" dirty="0" smtClean="0">
                <a:ln>
                  <a:noFill/>
                </a:ln>
                <a:solidFill>
                  <a:srgbClr val="000000"/>
                </a:solidFill>
                <a:effectLst/>
                <a:uLnTx/>
                <a:uFillTx/>
                <a:latin typeface="+mn-lt"/>
              </a:rPr>
              <a:t> master – správa </a:t>
            </a:r>
            <a:r>
              <a:rPr kumimoji="0" lang="cs-CZ" sz="1600" b="0" i="0" u="none" strike="noStrike" kern="0" cap="none" spc="0" normalizeH="0" baseline="0" noProof="0" dirty="0" err="1" smtClean="0">
                <a:ln>
                  <a:noFill/>
                </a:ln>
                <a:solidFill>
                  <a:srgbClr val="000000"/>
                </a:solidFill>
                <a:effectLst/>
                <a:uLnTx/>
                <a:uFillTx/>
                <a:latin typeface="+mn-lt"/>
              </a:rPr>
              <a:t>SIDs</a:t>
            </a:r>
            <a:r>
              <a:rPr kumimoji="0" lang="cs-CZ" sz="1600" b="0" i="0" u="none" strike="noStrike" kern="0" cap="none" spc="0" normalizeH="0" baseline="0" noProof="0" dirty="0" smtClean="0">
                <a:ln>
                  <a:noFill/>
                </a:ln>
                <a:solidFill>
                  <a:srgbClr val="000000"/>
                </a:solidFill>
                <a:effectLst/>
                <a:uLnTx/>
                <a:uFillTx/>
                <a:latin typeface="+mn-lt"/>
              </a:rPr>
              <a:t>, GUIDS, </a:t>
            </a:r>
            <a:r>
              <a:rPr kumimoji="0" lang="cs-CZ" sz="1600" b="0" i="0" u="none" strike="noStrike" kern="0" cap="none" spc="0" normalizeH="0" baseline="0" noProof="0" dirty="0" err="1" smtClean="0">
                <a:ln>
                  <a:noFill/>
                </a:ln>
                <a:solidFill>
                  <a:srgbClr val="000000"/>
                </a:solidFill>
                <a:effectLst/>
                <a:uLnTx/>
                <a:uFillTx/>
                <a:latin typeface="+mn-lt"/>
              </a:rPr>
              <a:t>DNs</a:t>
            </a:r>
            <a:endParaRPr kumimoji="0" lang="cs-CZ" sz="1600" b="0" i="0" u="none" strike="noStrike" kern="0" cap="none" spc="0" normalizeH="0" baseline="0" noProof="0" dirty="0" smtClean="0">
              <a:ln>
                <a:noFill/>
              </a:ln>
              <a:solidFill>
                <a:srgbClr val="000000"/>
              </a:solidFill>
              <a:effectLst/>
              <a:uLnTx/>
              <a:uFillTx/>
              <a:latin typeface="+mn-lt"/>
            </a:endParaRPr>
          </a:p>
          <a:p>
            <a:pPr marL="431800" marR="0" lvl="0" indent="-323850" algn="l" defTabSz="449263" rtl="0" eaLnBrk="1" fontAlgn="base" latinLnBrk="0" hangingPunct="1">
              <a:lnSpc>
                <a:spcPct val="67000"/>
              </a:lnSpc>
              <a:spcBef>
                <a:spcPts val="1425"/>
              </a:spcBef>
              <a:spcAft>
                <a:spcPct val="0"/>
              </a:spcAft>
              <a:buClr>
                <a:srgbClr val="000000"/>
              </a:buClr>
              <a:buSzPct val="45000"/>
              <a:buFont typeface="StarSymbol" charset="0"/>
              <a:buChar char="●"/>
              <a:tabLst/>
              <a:defRPr/>
            </a:pPr>
            <a:r>
              <a:rPr kumimoji="0" lang="cs-CZ" sz="2000" b="0" i="0" u="none" strike="noStrike" kern="0" cap="none" spc="0" normalizeH="0" baseline="0" noProof="0" dirty="0" smtClean="0">
                <a:ln>
                  <a:noFill/>
                </a:ln>
                <a:solidFill>
                  <a:srgbClr val="000000"/>
                </a:solidFill>
                <a:effectLst/>
                <a:uLnTx/>
                <a:uFillTx/>
                <a:latin typeface="+mn-lt"/>
                <a:ea typeface="+mn-ea"/>
                <a:cs typeface="+mn-cs"/>
              </a:rPr>
              <a:t>S FSMO částečně souvisí </a:t>
            </a:r>
            <a:r>
              <a:rPr kumimoji="0" lang="cs-CZ" sz="2000" b="1" i="0" u="none" strike="noStrike" kern="0" cap="none" spc="0" normalizeH="0" baseline="0" noProof="0" dirty="0" err="1" smtClean="0">
                <a:ln>
                  <a:noFill/>
                </a:ln>
                <a:solidFill>
                  <a:srgbClr val="000000"/>
                </a:solidFill>
                <a:effectLst/>
                <a:uLnTx/>
                <a:uFillTx/>
                <a:latin typeface="+mn-lt"/>
                <a:ea typeface="+mn-ea"/>
                <a:cs typeface="+mn-cs"/>
              </a:rPr>
              <a:t>Global</a:t>
            </a:r>
            <a:r>
              <a:rPr kumimoji="0" lang="cs-CZ" sz="2000" b="1" i="0" u="none" strike="noStrike" kern="0" cap="none" spc="0" normalizeH="0" baseline="0" noProof="0" dirty="0" smtClean="0">
                <a:ln>
                  <a:noFill/>
                </a:ln>
                <a:solidFill>
                  <a:srgbClr val="000000"/>
                </a:solidFill>
                <a:effectLst/>
                <a:uLnTx/>
                <a:uFillTx/>
                <a:latin typeface="+mn-lt"/>
                <a:ea typeface="+mn-ea"/>
                <a:cs typeface="+mn-cs"/>
              </a:rPr>
              <a:t> </a:t>
            </a:r>
            <a:r>
              <a:rPr kumimoji="0" lang="cs-CZ" sz="2000" b="1" i="0" u="none" strike="noStrike" kern="0" cap="none" spc="0" normalizeH="0" baseline="0" noProof="0" dirty="0" err="1" smtClean="0">
                <a:ln>
                  <a:noFill/>
                </a:ln>
                <a:solidFill>
                  <a:srgbClr val="000000"/>
                </a:solidFill>
                <a:effectLst/>
                <a:uLnTx/>
                <a:uFillTx/>
                <a:latin typeface="+mn-lt"/>
                <a:ea typeface="+mn-ea"/>
                <a:cs typeface="+mn-cs"/>
              </a:rPr>
              <a:t>catalog</a:t>
            </a:r>
            <a:r>
              <a:rPr kumimoji="0" lang="cs-CZ" sz="2000" b="0" i="0" u="none" strike="noStrike" kern="0" cap="none" spc="0" normalizeH="0" baseline="0" noProof="0" dirty="0" smtClean="0">
                <a:ln>
                  <a:noFill/>
                </a:ln>
                <a:solidFill>
                  <a:srgbClr val="000000"/>
                </a:solidFill>
                <a:effectLst/>
                <a:uLnTx/>
                <a:uFillTx/>
                <a:latin typeface="+mn-lt"/>
                <a:ea typeface="+mn-ea"/>
                <a:cs typeface="+mn-cs"/>
              </a:rPr>
              <a:t> (</a:t>
            </a:r>
            <a:r>
              <a:rPr kumimoji="0" lang="cs-CZ" sz="2000" b="0" i="0" u="none" strike="noStrike" kern="0" cap="none" spc="0" normalizeH="0" baseline="0" noProof="0" dirty="0" err="1" smtClean="0">
                <a:ln>
                  <a:noFill/>
                </a:ln>
                <a:solidFill>
                  <a:srgbClr val="000000"/>
                </a:solidFill>
                <a:effectLst/>
                <a:uLnTx/>
                <a:uFillTx/>
                <a:latin typeface="+mn-lt"/>
                <a:ea typeface="+mn-ea"/>
                <a:cs typeface="+mn-cs"/>
              </a:rPr>
              <a:t>Active</a:t>
            </a:r>
            <a:r>
              <a:rPr kumimoji="0" lang="cs-CZ" sz="2000" b="0" i="0" u="none" strike="noStrike" kern="0" cap="none" spc="0" normalizeH="0" baseline="0" noProof="0" dirty="0" smtClean="0">
                <a:ln>
                  <a:noFill/>
                </a:ln>
                <a:solidFill>
                  <a:srgbClr val="000000"/>
                </a:solidFill>
                <a:effectLst/>
                <a:uLnTx/>
                <a:uFillTx/>
                <a:latin typeface="+mn-lt"/>
                <a:ea typeface="+mn-ea"/>
                <a:cs typeface="+mn-cs"/>
              </a:rPr>
              <a:t> </a:t>
            </a:r>
            <a:r>
              <a:rPr kumimoji="0" lang="cs-CZ" sz="2000" b="0" i="0" u="none" strike="noStrike" kern="0" cap="none" spc="0" normalizeH="0" baseline="0" noProof="0" dirty="0" err="1" smtClean="0">
                <a:ln>
                  <a:noFill/>
                </a:ln>
                <a:solidFill>
                  <a:srgbClr val="000000"/>
                </a:solidFill>
                <a:effectLst/>
                <a:uLnTx/>
                <a:uFillTx/>
                <a:latin typeface="+mn-lt"/>
                <a:ea typeface="+mn-ea"/>
                <a:cs typeface="+mn-cs"/>
              </a:rPr>
              <a:t>Directory</a:t>
            </a:r>
            <a:r>
              <a:rPr kumimoji="0" lang="cs-CZ" sz="2000" b="0" i="0" u="none" strike="noStrike" kern="0" cap="none" spc="0" normalizeH="0" baseline="0" noProof="0" dirty="0" smtClean="0">
                <a:ln>
                  <a:noFill/>
                </a:ln>
                <a:solidFill>
                  <a:srgbClr val="000000"/>
                </a:solidFill>
                <a:effectLst/>
                <a:uLnTx/>
                <a:uFillTx/>
                <a:latin typeface="+mn-lt"/>
                <a:ea typeface="+mn-ea"/>
                <a:cs typeface="+mn-cs"/>
              </a:rPr>
              <a:t> </a:t>
            </a:r>
            <a:r>
              <a:rPr kumimoji="0" lang="cs-CZ" sz="2000" b="0" i="0" u="none" strike="noStrike" kern="0" cap="none" spc="0" normalizeH="0" baseline="0" noProof="0" dirty="0" err="1" smtClean="0">
                <a:ln>
                  <a:noFill/>
                </a:ln>
                <a:solidFill>
                  <a:srgbClr val="000000"/>
                </a:solidFill>
                <a:effectLst/>
                <a:uLnTx/>
                <a:uFillTx/>
                <a:latin typeface="+mn-lt"/>
                <a:ea typeface="+mn-ea"/>
                <a:cs typeface="+mn-cs"/>
              </a:rPr>
              <a:t>Sites</a:t>
            </a:r>
            <a:r>
              <a:rPr kumimoji="0" lang="cs-CZ" sz="2000" b="0" i="0" u="none" strike="noStrike" kern="0" cap="none" spc="0" normalizeH="0" baseline="0" noProof="0" dirty="0" smtClean="0">
                <a:ln>
                  <a:noFill/>
                </a:ln>
                <a:solidFill>
                  <a:srgbClr val="000000"/>
                </a:solidFill>
                <a:effectLst/>
                <a:uLnTx/>
                <a:uFillTx/>
                <a:latin typeface="+mn-lt"/>
                <a:ea typeface="+mn-ea"/>
                <a:cs typeface="+mn-cs"/>
              </a:rPr>
              <a:t> </a:t>
            </a:r>
            <a:r>
              <a:rPr kumimoji="0" lang="cs-CZ" sz="2000" b="0" i="0" u="none" strike="noStrike" kern="0" cap="none" spc="0" normalizeH="0" baseline="0" noProof="0" dirty="0" err="1" smtClean="0">
                <a:ln>
                  <a:noFill/>
                </a:ln>
                <a:solidFill>
                  <a:srgbClr val="000000"/>
                </a:solidFill>
                <a:effectLst/>
                <a:uLnTx/>
                <a:uFillTx/>
                <a:latin typeface="+mn-lt"/>
                <a:ea typeface="+mn-ea"/>
                <a:cs typeface="+mn-cs"/>
              </a:rPr>
              <a:t>and</a:t>
            </a:r>
            <a:r>
              <a:rPr kumimoji="0" lang="cs-CZ" sz="2000" b="0" i="0" u="none" strike="noStrike" kern="0" cap="none" spc="0" normalizeH="0" baseline="0" noProof="0" dirty="0" smtClean="0">
                <a:ln>
                  <a:noFill/>
                </a:ln>
                <a:solidFill>
                  <a:srgbClr val="000000"/>
                </a:solidFill>
                <a:effectLst/>
                <a:uLnTx/>
                <a:uFillTx/>
                <a:latin typeface="+mn-lt"/>
                <a:ea typeface="+mn-ea"/>
                <a:cs typeface="+mn-cs"/>
              </a:rPr>
              <a:t> </a:t>
            </a:r>
            <a:r>
              <a:rPr kumimoji="0" lang="cs-CZ" sz="2000" b="0" i="0" u="none" strike="noStrike" kern="0" cap="none" spc="0" normalizeH="0" baseline="0" noProof="0" dirty="0" err="1" smtClean="0">
                <a:ln>
                  <a:noFill/>
                </a:ln>
                <a:solidFill>
                  <a:srgbClr val="000000"/>
                </a:solidFill>
                <a:effectLst/>
                <a:uLnTx/>
                <a:uFillTx/>
                <a:latin typeface="+mn-lt"/>
                <a:ea typeface="+mn-ea"/>
                <a:cs typeface="+mn-cs"/>
              </a:rPr>
              <a:t>Services</a:t>
            </a:r>
            <a:r>
              <a:rPr kumimoji="0" lang="cs-CZ" sz="2000" b="0" i="0" u="none" strike="noStrike" kern="0" cap="none" spc="0" normalizeH="0" baseline="0" noProof="0" dirty="0" smtClean="0">
                <a:ln>
                  <a:noFill/>
                </a:ln>
                <a:solidFill>
                  <a:srgbClr val="000000"/>
                </a:solidFill>
                <a:effectLst/>
                <a:uLnTx/>
                <a:uFillTx/>
                <a:latin typeface="+mn-lt"/>
                <a:ea typeface="+mn-ea"/>
                <a:cs typeface="+mn-cs"/>
              </a:rPr>
              <a:t>) – replika všech AD objektů domény.</a:t>
            </a: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b="0" i="0" u="none" strike="noStrike" kern="0" cap="none" spc="0" normalizeH="0" baseline="0" noProof="0" dirty="0" smtClean="0">
                <a:ln>
                  <a:noFill/>
                </a:ln>
                <a:solidFill>
                  <a:srgbClr val="000000"/>
                </a:solidFill>
                <a:effectLst/>
                <a:uLnTx/>
                <a:uFillTx/>
                <a:latin typeface="+mn-lt"/>
              </a:rPr>
              <a:t>Může být na všech </a:t>
            </a:r>
            <a:r>
              <a:rPr kumimoji="0" lang="cs-CZ" b="0" i="0" u="none" strike="noStrike" kern="0" cap="none" spc="0" normalizeH="0" baseline="0" noProof="0" dirty="0" err="1" smtClean="0">
                <a:ln>
                  <a:noFill/>
                </a:ln>
                <a:solidFill>
                  <a:srgbClr val="000000"/>
                </a:solidFill>
                <a:effectLst/>
                <a:uLnTx/>
                <a:uFillTx/>
                <a:latin typeface="+mn-lt"/>
              </a:rPr>
              <a:t>DCs</a:t>
            </a:r>
            <a:r>
              <a:rPr kumimoji="0" lang="cs-CZ" b="0" i="0" u="none" strike="noStrike" kern="0" cap="none" spc="0" normalizeH="0" baseline="0" noProof="0" dirty="0" smtClean="0">
                <a:ln>
                  <a:noFill/>
                </a:ln>
                <a:solidFill>
                  <a:srgbClr val="000000"/>
                </a:solidFill>
                <a:effectLst/>
                <a:uLnTx/>
                <a:uFillTx/>
                <a:latin typeface="+mn-lt"/>
              </a:rPr>
              <a:t> KROMĚ INFRASTRUCTURE MASTER (výjimka je single </a:t>
            </a:r>
            <a:r>
              <a:rPr kumimoji="0" lang="cs-CZ" b="0" i="0" u="none" strike="noStrike" kern="0" cap="none" spc="0" normalizeH="0" baseline="0" noProof="0" dirty="0" err="1" smtClean="0">
                <a:ln>
                  <a:noFill/>
                </a:ln>
                <a:solidFill>
                  <a:srgbClr val="000000"/>
                </a:solidFill>
                <a:effectLst/>
                <a:uLnTx/>
                <a:uFillTx/>
                <a:latin typeface="+mn-lt"/>
              </a:rPr>
              <a:t>domain</a:t>
            </a:r>
            <a:r>
              <a:rPr kumimoji="0" lang="cs-CZ" b="0" i="0" u="none" strike="noStrike" kern="0" cap="none" spc="0" normalizeH="0" baseline="0" noProof="0" dirty="0" smtClean="0">
                <a:ln>
                  <a:noFill/>
                </a:ln>
                <a:solidFill>
                  <a:srgbClr val="000000"/>
                </a:solidFill>
                <a:effectLst/>
                <a:uLnTx/>
                <a:uFillTx/>
                <a:latin typeface="+mn-lt"/>
              </a:rPr>
              <a:t> </a:t>
            </a:r>
            <a:r>
              <a:rPr kumimoji="0" lang="cs-CZ" b="0" i="0" u="none" strike="noStrike" kern="0" cap="none" spc="0" normalizeH="0" baseline="0" noProof="0" dirty="0" err="1" smtClean="0">
                <a:ln>
                  <a:noFill/>
                </a:ln>
                <a:solidFill>
                  <a:srgbClr val="000000"/>
                </a:solidFill>
                <a:effectLst/>
                <a:uLnTx/>
                <a:uFillTx/>
                <a:latin typeface="+mn-lt"/>
              </a:rPr>
              <a:t>forest</a:t>
            </a:r>
            <a:r>
              <a:rPr kumimoji="0" lang="cs-CZ" b="0" i="0" u="none" strike="noStrike" kern="0" cap="none" spc="0" normalizeH="0" baseline="0" noProof="0" dirty="0" smtClean="0">
                <a:ln>
                  <a:noFill/>
                </a:ln>
                <a:solidFill>
                  <a:srgbClr val="000000"/>
                </a:solidFill>
                <a:effectLst/>
                <a:uLnTx/>
                <a:uFillTx/>
                <a:latin typeface="+mn-lt"/>
              </a:rPr>
              <a:t>. V případě </a:t>
            </a:r>
            <a:r>
              <a:rPr kumimoji="0" lang="cs-CZ" b="0" i="0" u="none" strike="noStrike" kern="0" cap="none" spc="0" normalizeH="0" baseline="0" noProof="0" dirty="0" err="1" smtClean="0">
                <a:ln>
                  <a:noFill/>
                </a:ln>
                <a:solidFill>
                  <a:srgbClr val="000000"/>
                </a:solidFill>
                <a:effectLst/>
                <a:uLnTx/>
                <a:uFillTx/>
                <a:latin typeface="+mn-lt"/>
              </a:rPr>
              <a:t>multidomain</a:t>
            </a:r>
            <a:r>
              <a:rPr kumimoji="0" lang="cs-CZ" b="0" i="0" u="none" strike="noStrike" kern="0" cap="none" spc="0" normalizeH="0" baseline="0" noProof="0" dirty="0" smtClean="0">
                <a:ln>
                  <a:noFill/>
                </a:ln>
                <a:solidFill>
                  <a:srgbClr val="000000"/>
                </a:solidFill>
                <a:effectLst/>
                <a:uLnTx/>
                <a:uFillTx/>
                <a:latin typeface="+mn-lt"/>
              </a:rPr>
              <a:t> </a:t>
            </a:r>
            <a:r>
              <a:rPr kumimoji="0" lang="cs-CZ" b="0" i="0" u="none" strike="noStrike" kern="0" cap="none" spc="0" normalizeH="0" baseline="0" noProof="0" dirty="0" err="1" smtClean="0">
                <a:ln>
                  <a:noFill/>
                </a:ln>
                <a:solidFill>
                  <a:srgbClr val="000000"/>
                </a:solidFill>
                <a:effectLst/>
                <a:uLnTx/>
                <a:uFillTx/>
                <a:latin typeface="+mn-lt"/>
              </a:rPr>
              <a:t>forest</a:t>
            </a:r>
            <a:r>
              <a:rPr kumimoji="0" lang="cs-CZ" b="0" i="0" u="none" strike="noStrike" kern="0" cap="none" spc="0" normalizeH="0" baseline="0" noProof="0" dirty="0" smtClean="0">
                <a:ln>
                  <a:noFill/>
                </a:ln>
                <a:solidFill>
                  <a:srgbClr val="000000"/>
                </a:solidFill>
                <a:effectLst/>
                <a:uLnTx/>
                <a:uFillTx/>
                <a:latin typeface="+mn-lt"/>
              </a:rPr>
              <a:t> může být </a:t>
            </a:r>
            <a:r>
              <a:rPr kumimoji="0" lang="cs-CZ" b="0" i="0" u="none" strike="noStrike" kern="0" cap="none" spc="0" normalizeH="0" baseline="0" noProof="0" dirty="0" err="1" smtClean="0">
                <a:ln>
                  <a:noFill/>
                </a:ln>
                <a:solidFill>
                  <a:srgbClr val="000000"/>
                </a:solidFill>
                <a:effectLst/>
                <a:uLnTx/>
                <a:uFillTx/>
                <a:latin typeface="+mn-lt"/>
              </a:rPr>
              <a:t>infrastructure</a:t>
            </a:r>
            <a:r>
              <a:rPr kumimoji="0" lang="cs-CZ" b="0" i="0" u="none" strike="noStrike" kern="0" cap="none" spc="0" normalizeH="0" baseline="0" noProof="0" dirty="0" smtClean="0">
                <a:ln>
                  <a:noFill/>
                </a:ln>
                <a:solidFill>
                  <a:srgbClr val="000000"/>
                </a:solidFill>
                <a:effectLst/>
                <a:uLnTx/>
                <a:uFillTx/>
                <a:latin typeface="+mn-lt"/>
              </a:rPr>
              <a:t> master umístěn na DC s </a:t>
            </a:r>
            <a:r>
              <a:rPr kumimoji="0" lang="cs-CZ" b="0" i="0" u="none" strike="noStrike" kern="0" cap="none" spc="0" normalizeH="0" baseline="0" noProof="0" dirty="0" err="1" smtClean="0">
                <a:ln>
                  <a:noFill/>
                </a:ln>
                <a:solidFill>
                  <a:srgbClr val="000000"/>
                </a:solidFill>
                <a:effectLst/>
                <a:uLnTx/>
                <a:uFillTx/>
                <a:latin typeface="+mn-lt"/>
              </a:rPr>
              <a:t>global</a:t>
            </a:r>
            <a:r>
              <a:rPr kumimoji="0" lang="cs-CZ" b="0" i="0" u="none" strike="noStrike" kern="0" cap="none" spc="0" normalizeH="0" baseline="0" noProof="0" dirty="0" smtClean="0">
                <a:ln>
                  <a:noFill/>
                </a:ln>
                <a:solidFill>
                  <a:srgbClr val="000000"/>
                </a:solidFill>
                <a:effectLst/>
                <a:uLnTx/>
                <a:uFillTx/>
                <a:latin typeface="+mn-lt"/>
              </a:rPr>
              <a:t> </a:t>
            </a:r>
            <a:r>
              <a:rPr kumimoji="0" lang="cs-CZ" b="0" i="0" u="none" strike="noStrike" kern="0" cap="none" spc="0" normalizeH="0" baseline="0" noProof="0" dirty="0" err="1" smtClean="0">
                <a:ln>
                  <a:noFill/>
                </a:ln>
                <a:solidFill>
                  <a:srgbClr val="000000"/>
                </a:solidFill>
                <a:effectLst/>
                <a:uLnTx/>
                <a:uFillTx/>
                <a:latin typeface="+mn-lt"/>
              </a:rPr>
              <a:t>catalog</a:t>
            </a:r>
            <a:r>
              <a:rPr kumimoji="0" lang="cs-CZ" b="0" i="0" u="none" strike="noStrike" kern="0" cap="none" spc="0" normalizeH="0" baseline="0" noProof="0" dirty="0" smtClean="0">
                <a:ln>
                  <a:noFill/>
                </a:ln>
                <a:solidFill>
                  <a:srgbClr val="000000"/>
                </a:solidFill>
                <a:effectLst/>
                <a:uLnTx/>
                <a:uFillTx/>
                <a:latin typeface="+mn-lt"/>
              </a:rPr>
              <a:t> tehdy, je-li </a:t>
            </a:r>
            <a:r>
              <a:rPr kumimoji="0" lang="cs-CZ" b="0" i="0" u="none" strike="noStrike" kern="0" cap="none" spc="0" normalizeH="0" baseline="0" noProof="0" dirty="0" err="1" smtClean="0">
                <a:ln>
                  <a:noFill/>
                </a:ln>
                <a:solidFill>
                  <a:srgbClr val="000000"/>
                </a:solidFill>
                <a:effectLst/>
                <a:uLnTx/>
                <a:uFillTx/>
                <a:latin typeface="+mn-lt"/>
              </a:rPr>
              <a:t>global</a:t>
            </a:r>
            <a:r>
              <a:rPr kumimoji="0" lang="cs-CZ" b="0" i="0" u="none" strike="noStrike" kern="0" cap="none" spc="0" normalizeH="0" baseline="0" noProof="0" dirty="0" smtClean="0">
                <a:ln>
                  <a:noFill/>
                </a:ln>
                <a:solidFill>
                  <a:srgbClr val="000000"/>
                </a:solidFill>
                <a:effectLst/>
                <a:uLnTx/>
                <a:uFillTx/>
                <a:latin typeface="+mn-lt"/>
              </a:rPr>
              <a:t> </a:t>
            </a:r>
            <a:r>
              <a:rPr kumimoji="0" lang="cs-CZ" b="0" i="0" u="none" strike="noStrike" kern="0" cap="none" spc="0" normalizeH="0" baseline="0" noProof="0" dirty="0" err="1" smtClean="0">
                <a:ln>
                  <a:noFill/>
                </a:ln>
                <a:solidFill>
                  <a:srgbClr val="000000"/>
                </a:solidFill>
                <a:effectLst/>
                <a:uLnTx/>
                <a:uFillTx/>
                <a:latin typeface="+mn-lt"/>
              </a:rPr>
              <a:t>catalog</a:t>
            </a:r>
            <a:r>
              <a:rPr kumimoji="0" lang="cs-CZ" b="0" i="0" u="none" strike="noStrike" kern="0" cap="none" spc="0" normalizeH="0" baseline="0" noProof="0" dirty="0" smtClean="0">
                <a:ln>
                  <a:noFill/>
                </a:ln>
                <a:solidFill>
                  <a:srgbClr val="000000"/>
                </a:solidFill>
                <a:effectLst/>
                <a:uLnTx/>
                <a:uFillTx/>
                <a:latin typeface="+mn-lt"/>
              </a:rPr>
              <a:t> na VŠECH </a:t>
            </a:r>
            <a:r>
              <a:rPr kumimoji="0" lang="cs-CZ" b="0" i="0" u="none" strike="noStrike" kern="0" cap="none" spc="0" normalizeH="0" baseline="0" noProof="0" dirty="0" err="1" smtClean="0">
                <a:ln>
                  <a:noFill/>
                </a:ln>
                <a:solidFill>
                  <a:srgbClr val="000000"/>
                </a:solidFill>
                <a:effectLst/>
                <a:uLnTx/>
                <a:uFillTx/>
                <a:latin typeface="+mn-lt"/>
              </a:rPr>
              <a:t>DCs</a:t>
            </a:r>
            <a:r>
              <a:rPr kumimoji="0" lang="cs-CZ" b="0" i="0" u="none" strike="noStrike" kern="0" cap="none" spc="0" normalizeH="0" baseline="0" noProof="0" dirty="0" smtClean="0">
                <a:ln>
                  <a:noFill/>
                </a:ln>
                <a:solidFill>
                  <a:srgbClr val="000000"/>
                </a:solidFill>
                <a:effectLst/>
                <a:uLnTx/>
                <a:uFillTx/>
                <a:latin typeface="+mn-lt"/>
              </a:rPr>
              <a:t>.</a:t>
            </a:r>
            <a:endParaRPr kumimoji="0" lang="cs-CZ" b="0" i="0" u="none" strike="noStrike" kern="0" cap="none" spc="0" normalizeH="0" baseline="0" noProof="0" dirty="0">
              <a:ln>
                <a:noFill/>
              </a:ln>
              <a:solidFill>
                <a:srgbClr val="000000"/>
              </a:solidFill>
              <a:effectLst/>
              <a:uLnTx/>
              <a:uFillTx/>
              <a:latin typeface="+mn-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smtClean="0"/>
              <a:t>Instalace </a:t>
            </a:r>
            <a:r>
              <a:rPr lang="cs-CZ" sz="2800" dirty="0" err="1" smtClean="0"/>
              <a:t>Active</a:t>
            </a:r>
            <a:r>
              <a:rPr lang="cs-CZ" sz="2800" dirty="0" smtClean="0"/>
              <a:t> </a:t>
            </a:r>
            <a:r>
              <a:rPr lang="cs-CZ" sz="2800" dirty="0" err="1" smtClean="0"/>
              <a:t>Directory</a:t>
            </a:r>
            <a:r>
              <a:rPr lang="cs-CZ" sz="2800" dirty="0" smtClean="0"/>
              <a:t> – FSMO role</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graphicFrame>
        <p:nvGraphicFramePr>
          <p:cNvPr id="5" name="Group 156"/>
          <p:cNvGraphicFramePr>
            <a:graphicFrameLocks/>
          </p:cNvGraphicFramePr>
          <p:nvPr/>
        </p:nvGraphicFramePr>
        <p:xfrm>
          <a:off x="457200" y="1604963"/>
          <a:ext cx="8226425" cy="3195640"/>
        </p:xfrm>
        <a:graphic>
          <a:graphicData uri="http://schemas.openxmlformats.org/drawingml/2006/table">
            <a:tbl>
              <a:tblPr/>
              <a:tblGrid>
                <a:gridCol w="4113213"/>
                <a:gridCol w="4113212"/>
              </a:tblGrid>
              <a:tr h="239713">
                <a:tc>
                  <a:txBody>
                    <a:bodyPr/>
                    <a:lstStyle/>
                    <a:p>
                      <a:pPr marL="311150" marR="0" lvl="0" indent="-311150" algn="l" defTabSz="407988" rtl="0" eaLnBrk="1" fontAlgn="base" latinLnBrk="0" hangingPunct="1">
                        <a:lnSpc>
                          <a:spcPct val="87000"/>
                        </a:lnSpc>
                        <a:spcBef>
                          <a:spcPct val="0"/>
                        </a:spcBef>
                        <a:spcAft>
                          <a:spcPts val="1288"/>
                        </a:spcAft>
                        <a:buClrTx/>
                        <a:buSzTx/>
                        <a:buFontTx/>
                        <a:buNone/>
                        <a:tabLst/>
                      </a:pPr>
                      <a:r>
                        <a:rPr kumimoji="0" lang="en-GB" sz="1000" b="0" i="0" u="none" strike="noStrike" cap="none" normalizeH="0" baseline="0" dirty="0" smtClean="0">
                          <a:ln>
                            <a:noFill/>
                          </a:ln>
                          <a:solidFill>
                            <a:schemeClr val="tx1"/>
                          </a:solidFill>
                          <a:effectLst/>
                          <a:latin typeface="Verdana" pitchFamily="34" charset="0"/>
                          <a:cs typeface="Tahoma" pitchFamily="34" charset="0"/>
                        </a:rPr>
                        <a:t>FSMO Role </a:t>
                      </a:r>
                      <a:endParaRPr kumimoji="0" lang="en-GB" sz="1800" b="0" i="0" u="none" strike="noStrike" cap="none" normalizeH="0" baseline="0" dirty="0" smtClean="0">
                        <a:ln>
                          <a:noFill/>
                        </a:ln>
                        <a:solidFill>
                          <a:schemeClr val="tx1"/>
                        </a:solidFill>
                        <a:effectLst/>
                        <a:latin typeface="Arial" charset="0"/>
                        <a:cs typeface="Tahoma" pitchFamily="34"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DD6A2"/>
                    </a:solidFill>
                  </a:tcPr>
                </a:tc>
                <a:tc>
                  <a:txBody>
                    <a:bodyPr/>
                    <a:lstStyle/>
                    <a:p>
                      <a:pPr marL="311150" marR="0" lvl="0" indent="-311150" algn="l" defTabSz="407988" rtl="0" eaLnBrk="1" fontAlgn="base" latinLnBrk="0" hangingPunct="1">
                        <a:lnSpc>
                          <a:spcPct val="87000"/>
                        </a:lnSpc>
                        <a:spcBef>
                          <a:spcPct val="0"/>
                        </a:spcBef>
                        <a:spcAft>
                          <a:spcPts val="1288"/>
                        </a:spcAft>
                        <a:buClrTx/>
                        <a:buSzTx/>
                        <a:buFontTx/>
                        <a:buNone/>
                        <a:tabLst/>
                      </a:pPr>
                      <a:r>
                        <a:rPr kumimoji="0" lang="en-GB" sz="1000" b="0" i="0" u="none" strike="noStrike" cap="none" normalizeH="0" baseline="0" smtClean="0">
                          <a:ln>
                            <a:noFill/>
                          </a:ln>
                          <a:solidFill>
                            <a:schemeClr val="tx1"/>
                          </a:solidFill>
                          <a:effectLst/>
                          <a:latin typeface="Verdana" pitchFamily="34" charset="0"/>
                          <a:cs typeface="Tahoma" pitchFamily="34" charset="0"/>
                        </a:rPr>
                        <a:t>Loss implications</a:t>
                      </a:r>
                      <a:endParaRPr kumimoji="0" lang="en-GB" sz="1800" b="0" i="0" u="none" strike="noStrike" cap="none" normalizeH="0" baseline="0" smtClean="0">
                        <a:ln>
                          <a:noFill/>
                        </a:ln>
                        <a:solidFill>
                          <a:schemeClr val="tx1"/>
                        </a:solidFill>
                        <a:effectLst/>
                        <a:latin typeface="Arial" charset="0"/>
                        <a:cs typeface="Tahoma" pitchFamily="34"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DD6A2"/>
                    </a:solidFill>
                  </a:tcPr>
                </a:tc>
              </a:tr>
              <a:tr h="666750">
                <a:tc>
                  <a:txBody>
                    <a:bodyPr/>
                    <a:lstStyle/>
                    <a:p>
                      <a:pPr marL="311150" marR="0" lvl="0" indent="-311150" algn="l" defTabSz="407988" rtl="0" eaLnBrk="1" fontAlgn="base" latinLnBrk="0" hangingPunct="1">
                        <a:lnSpc>
                          <a:spcPct val="87000"/>
                        </a:lnSpc>
                        <a:spcBef>
                          <a:spcPct val="0"/>
                        </a:spcBef>
                        <a:spcAft>
                          <a:spcPts val="1288"/>
                        </a:spcAft>
                        <a:buClrTx/>
                        <a:buSzTx/>
                        <a:buFontTx/>
                        <a:buNone/>
                        <a:tabLst/>
                      </a:pPr>
                      <a:r>
                        <a:rPr kumimoji="0" lang="en-GB" sz="1000" b="0" i="0" u="none" strike="noStrike" cap="none" normalizeH="0" baseline="0" dirty="0" smtClean="0">
                          <a:ln>
                            <a:noFill/>
                          </a:ln>
                          <a:solidFill>
                            <a:schemeClr val="tx1"/>
                          </a:solidFill>
                          <a:effectLst/>
                          <a:latin typeface="Verdana" pitchFamily="34" charset="0"/>
                          <a:cs typeface="Tahoma" pitchFamily="34" charset="0"/>
                        </a:rPr>
                        <a:t>Schema</a:t>
                      </a:r>
                      <a:endParaRPr kumimoji="0" lang="en-GB" sz="1800" b="0" i="0" u="none" strike="noStrike" cap="none" normalizeH="0" baseline="0" dirty="0" smtClean="0">
                        <a:ln>
                          <a:noFill/>
                        </a:ln>
                        <a:solidFill>
                          <a:schemeClr val="tx1"/>
                        </a:solidFill>
                        <a:effectLst/>
                        <a:latin typeface="Arial" charset="0"/>
                        <a:cs typeface="Tahoma" pitchFamily="34"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11150" marR="0" lvl="0" indent="-311150" algn="l" defTabSz="407988" rtl="0" eaLnBrk="1" fontAlgn="base" latinLnBrk="0" hangingPunct="1">
                        <a:lnSpc>
                          <a:spcPct val="87000"/>
                        </a:lnSpc>
                        <a:spcBef>
                          <a:spcPct val="0"/>
                        </a:spcBef>
                        <a:spcAft>
                          <a:spcPts val="1288"/>
                        </a:spcAft>
                        <a:buClrTx/>
                        <a:buSzTx/>
                        <a:buFontTx/>
                        <a:buNone/>
                        <a:tabLst/>
                      </a:pPr>
                      <a:r>
                        <a:rPr kumimoji="0" lang="en-GB" sz="1000" b="0" i="0" u="none" strike="noStrike" cap="none" normalizeH="0" baseline="0" smtClean="0">
                          <a:ln>
                            <a:noFill/>
                          </a:ln>
                          <a:solidFill>
                            <a:schemeClr val="tx1"/>
                          </a:solidFill>
                          <a:effectLst/>
                          <a:latin typeface="Verdana" pitchFamily="34" charset="0"/>
                          <a:cs typeface="Tahoma" pitchFamily="34" charset="0"/>
                        </a:rPr>
                        <a:t>The schema cannot be extended. However, in the short term no one will notice a missing Schema Master unless you plan a schema upgrade during that time.</a:t>
                      </a:r>
                      <a:endParaRPr kumimoji="0" lang="en-GB" sz="1800" b="0" i="0" u="none" strike="noStrike" cap="none" normalizeH="0" baseline="0" smtClean="0">
                        <a:ln>
                          <a:noFill/>
                        </a:ln>
                        <a:solidFill>
                          <a:schemeClr val="tx1"/>
                        </a:solidFill>
                        <a:effectLst/>
                        <a:latin typeface="Arial" charset="0"/>
                        <a:cs typeface="Tahoma" pitchFamily="34"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92113">
                <a:tc>
                  <a:txBody>
                    <a:bodyPr/>
                    <a:lstStyle/>
                    <a:p>
                      <a:pPr marL="311150" marR="0" lvl="0" indent="-311150" algn="l" defTabSz="407988" rtl="0" eaLnBrk="1" fontAlgn="base" latinLnBrk="0" hangingPunct="1">
                        <a:lnSpc>
                          <a:spcPct val="87000"/>
                        </a:lnSpc>
                        <a:spcBef>
                          <a:spcPct val="0"/>
                        </a:spcBef>
                        <a:spcAft>
                          <a:spcPts val="1288"/>
                        </a:spcAft>
                        <a:buClrTx/>
                        <a:buSzTx/>
                        <a:buFontTx/>
                        <a:buNone/>
                        <a:tabLst/>
                      </a:pPr>
                      <a:r>
                        <a:rPr kumimoji="0" lang="en-GB" sz="1000" b="0" i="0" u="none" strike="noStrike" cap="none" normalizeH="0" baseline="0" smtClean="0">
                          <a:ln>
                            <a:noFill/>
                          </a:ln>
                          <a:solidFill>
                            <a:schemeClr val="tx1"/>
                          </a:solidFill>
                          <a:effectLst/>
                          <a:latin typeface="Verdana" pitchFamily="34" charset="0"/>
                          <a:cs typeface="Tahoma" pitchFamily="34" charset="0"/>
                        </a:rPr>
                        <a:t>Domain Naming</a:t>
                      </a:r>
                      <a:endParaRPr kumimoji="0" lang="en-GB" sz="1800" b="0" i="0" u="none" strike="noStrike" cap="none" normalizeH="0" baseline="0" smtClean="0">
                        <a:ln>
                          <a:noFill/>
                        </a:ln>
                        <a:solidFill>
                          <a:schemeClr val="tx1"/>
                        </a:solidFill>
                        <a:effectLst/>
                        <a:latin typeface="Arial" charset="0"/>
                        <a:cs typeface="Tahoma" pitchFamily="34"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11150" marR="0" lvl="0" indent="-311150" algn="l" defTabSz="407988" rtl="0" eaLnBrk="1" fontAlgn="base" latinLnBrk="0" hangingPunct="1">
                        <a:lnSpc>
                          <a:spcPct val="87000"/>
                        </a:lnSpc>
                        <a:spcBef>
                          <a:spcPct val="0"/>
                        </a:spcBef>
                        <a:spcAft>
                          <a:spcPts val="1288"/>
                        </a:spcAft>
                        <a:buClrTx/>
                        <a:buSzTx/>
                        <a:buFontTx/>
                        <a:buNone/>
                        <a:tabLst/>
                      </a:pPr>
                      <a:r>
                        <a:rPr kumimoji="0" lang="en-GB" sz="1000" b="0" i="0" u="none" strike="noStrike" cap="none" normalizeH="0" baseline="0" smtClean="0">
                          <a:ln>
                            <a:noFill/>
                          </a:ln>
                          <a:solidFill>
                            <a:schemeClr val="tx1"/>
                          </a:solidFill>
                          <a:effectLst/>
                          <a:latin typeface="Verdana" pitchFamily="34" charset="0"/>
                          <a:cs typeface="Tahoma" pitchFamily="34" charset="0"/>
                        </a:rPr>
                        <a:t>Unless you are going to run DCPROMO, then you will not miss this FSMO role.</a:t>
                      </a:r>
                      <a:endParaRPr kumimoji="0" lang="en-GB" sz="1800" b="0" i="0" u="none" strike="noStrike" cap="none" normalizeH="0" baseline="0" smtClean="0">
                        <a:ln>
                          <a:noFill/>
                        </a:ln>
                        <a:solidFill>
                          <a:schemeClr val="tx1"/>
                        </a:solidFill>
                        <a:effectLst/>
                        <a:latin typeface="Arial" charset="0"/>
                        <a:cs typeface="Tahoma" pitchFamily="34"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661988">
                <a:tc>
                  <a:txBody>
                    <a:bodyPr/>
                    <a:lstStyle/>
                    <a:p>
                      <a:pPr marL="311150" marR="0" lvl="0" indent="-311150" algn="l" defTabSz="407988" rtl="0" eaLnBrk="1" fontAlgn="base" latinLnBrk="0" hangingPunct="1">
                        <a:lnSpc>
                          <a:spcPct val="87000"/>
                        </a:lnSpc>
                        <a:spcBef>
                          <a:spcPct val="0"/>
                        </a:spcBef>
                        <a:spcAft>
                          <a:spcPts val="1288"/>
                        </a:spcAft>
                        <a:buClrTx/>
                        <a:buSzTx/>
                        <a:buFontTx/>
                        <a:buNone/>
                        <a:tabLst/>
                      </a:pPr>
                      <a:r>
                        <a:rPr kumimoji="0" lang="en-GB" sz="1000" b="0" i="0" u="none" strike="noStrike" cap="none" normalizeH="0" baseline="0" smtClean="0">
                          <a:ln>
                            <a:noFill/>
                          </a:ln>
                          <a:solidFill>
                            <a:schemeClr val="tx1"/>
                          </a:solidFill>
                          <a:effectLst/>
                          <a:latin typeface="Verdana" pitchFamily="34" charset="0"/>
                          <a:cs typeface="Tahoma" pitchFamily="34" charset="0"/>
                        </a:rPr>
                        <a:t>RID</a:t>
                      </a:r>
                      <a:endParaRPr kumimoji="0" lang="en-GB" sz="1800" b="0" i="0" u="none" strike="noStrike" cap="none" normalizeH="0" baseline="0" smtClean="0">
                        <a:ln>
                          <a:noFill/>
                        </a:ln>
                        <a:solidFill>
                          <a:schemeClr val="tx1"/>
                        </a:solidFill>
                        <a:effectLst/>
                        <a:latin typeface="Arial" charset="0"/>
                        <a:cs typeface="Tahoma" pitchFamily="34"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11150" marR="0" lvl="0" indent="-311150" algn="l" defTabSz="407988" rtl="0" eaLnBrk="1" fontAlgn="base" latinLnBrk="0" hangingPunct="1">
                        <a:lnSpc>
                          <a:spcPct val="87000"/>
                        </a:lnSpc>
                        <a:spcBef>
                          <a:spcPct val="0"/>
                        </a:spcBef>
                        <a:spcAft>
                          <a:spcPts val="1288"/>
                        </a:spcAft>
                        <a:buClrTx/>
                        <a:buSzTx/>
                        <a:buFontTx/>
                        <a:buNone/>
                        <a:tabLst/>
                      </a:pPr>
                      <a:r>
                        <a:rPr kumimoji="0" lang="en-GB" sz="1000" b="0" i="0" u="none" strike="noStrike" cap="none" normalizeH="0" baseline="0" dirty="0" smtClean="0">
                          <a:ln>
                            <a:noFill/>
                          </a:ln>
                          <a:solidFill>
                            <a:schemeClr val="tx1"/>
                          </a:solidFill>
                          <a:effectLst/>
                          <a:latin typeface="Verdana" pitchFamily="34" charset="0"/>
                          <a:cs typeface="Tahoma" pitchFamily="34" charset="0"/>
                        </a:rPr>
                        <a:t>Chances are good that the existing DCs will have enough unused RIDs to last some time, unless you're building hundreds of users or computer object per week.</a:t>
                      </a:r>
                      <a:endParaRPr kumimoji="0" lang="en-GB" sz="1800" b="0" i="0" u="none" strike="noStrike" cap="none" normalizeH="0" baseline="0" dirty="0" smtClean="0">
                        <a:ln>
                          <a:noFill/>
                        </a:ln>
                        <a:solidFill>
                          <a:schemeClr val="tx1"/>
                        </a:solidFill>
                        <a:effectLst/>
                        <a:latin typeface="Arial" charset="0"/>
                        <a:cs typeface="Tahoma" pitchFamily="34"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842963">
                <a:tc>
                  <a:txBody>
                    <a:bodyPr/>
                    <a:lstStyle/>
                    <a:p>
                      <a:pPr marL="311150" marR="0" lvl="0" indent="-311150" algn="l" defTabSz="407988" rtl="0" eaLnBrk="1" fontAlgn="base" latinLnBrk="0" hangingPunct="1">
                        <a:lnSpc>
                          <a:spcPct val="87000"/>
                        </a:lnSpc>
                        <a:spcBef>
                          <a:spcPct val="0"/>
                        </a:spcBef>
                        <a:spcAft>
                          <a:spcPts val="1288"/>
                        </a:spcAft>
                        <a:buClrTx/>
                        <a:buSzTx/>
                        <a:buFontTx/>
                        <a:buNone/>
                        <a:tabLst/>
                      </a:pPr>
                      <a:r>
                        <a:rPr kumimoji="0" lang="en-GB" sz="1000" b="0" i="0" u="none" strike="noStrike" cap="none" normalizeH="0" baseline="0" smtClean="0">
                          <a:ln>
                            <a:noFill/>
                          </a:ln>
                          <a:solidFill>
                            <a:schemeClr val="tx1"/>
                          </a:solidFill>
                          <a:effectLst/>
                          <a:latin typeface="Verdana" pitchFamily="34" charset="0"/>
                          <a:cs typeface="Tahoma" pitchFamily="34" charset="0"/>
                        </a:rPr>
                        <a:t>PDC Emulator</a:t>
                      </a:r>
                      <a:endParaRPr kumimoji="0" lang="en-GB" sz="1800" b="0" i="0" u="none" strike="noStrike" cap="none" normalizeH="0" baseline="0" smtClean="0">
                        <a:ln>
                          <a:noFill/>
                        </a:ln>
                        <a:solidFill>
                          <a:schemeClr val="tx1"/>
                        </a:solidFill>
                        <a:effectLst/>
                        <a:latin typeface="Arial" charset="0"/>
                        <a:cs typeface="Tahoma" pitchFamily="34"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11150" marR="0" lvl="0" indent="-311150" algn="l" defTabSz="407988" rtl="0" eaLnBrk="1" fontAlgn="base" latinLnBrk="0" hangingPunct="1">
                        <a:lnSpc>
                          <a:spcPct val="87000"/>
                        </a:lnSpc>
                        <a:spcBef>
                          <a:spcPct val="0"/>
                        </a:spcBef>
                        <a:spcAft>
                          <a:spcPts val="1288"/>
                        </a:spcAft>
                        <a:buClrTx/>
                        <a:buSzTx/>
                        <a:buFontTx/>
                        <a:buNone/>
                        <a:tabLst/>
                      </a:pPr>
                      <a:r>
                        <a:rPr kumimoji="0" lang="en-GB" sz="1000" b="0" i="0" u="none" strike="noStrike" cap="none" normalizeH="0" baseline="0" smtClean="0">
                          <a:ln>
                            <a:noFill/>
                          </a:ln>
                          <a:solidFill>
                            <a:schemeClr val="tx1"/>
                          </a:solidFill>
                          <a:effectLst/>
                          <a:latin typeface="Verdana" pitchFamily="34" charset="0"/>
                          <a:cs typeface="Tahoma" pitchFamily="34" charset="0"/>
                        </a:rPr>
                        <a:t>Will be missed soon. NT 4.0 BDCs will not be able to replicate, there will be no time synchronization in the domain, you will probably not be able to change or troubleshoot group policies and password changes will become a problem.</a:t>
                      </a:r>
                      <a:endParaRPr kumimoji="0" lang="en-GB" sz="1800" b="0" i="0" u="none" strike="noStrike" cap="none" normalizeH="0" baseline="0" smtClean="0">
                        <a:ln>
                          <a:noFill/>
                        </a:ln>
                        <a:solidFill>
                          <a:schemeClr val="tx1"/>
                        </a:solidFill>
                        <a:effectLst/>
                        <a:latin typeface="Arial" charset="0"/>
                        <a:cs typeface="Tahoma" pitchFamily="34"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392113">
                <a:tc>
                  <a:txBody>
                    <a:bodyPr/>
                    <a:lstStyle/>
                    <a:p>
                      <a:pPr marL="311150" marR="0" lvl="0" indent="-311150" algn="l" defTabSz="407988" rtl="0" eaLnBrk="1" fontAlgn="base" latinLnBrk="0" hangingPunct="1">
                        <a:lnSpc>
                          <a:spcPct val="87000"/>
                        </a:lnSpc>
                        <a:spcBef>
                          <a:spcPct val="0"/>
                        </a:spcBef>
                        <a:spcAft>
                          <a:spcPts val="1288"/>
                        </a:spcAft>
                        <a:buClrTx/>
                        <a:buSzTx/>
                        <a:buFontTx/>
                        <a:buNone/>
                        <a:tabLst/>
                      </a:pPr>
                      <a:r>
                        <a:rPr kumimoji="0" lang="en-GB" sz="1000" b="0" i="0" u="none" strike="noStrike" cap="none" normalizeH="0" baseline="0" dirty="0" smtClean="0">
                          <a:ln>
                            <a:noFill/>
                          </a:ln>
                          <a:solidFill>
                            <a:schemeClr val="tx1"/>
                          </a:solidFill>
                          <a:effectLst/>
                          <a:latin typeface="Verdana" pitchFamily="34" charset="0"/>
                          <a:cs typeface="Tahoma" pitchFamily="34" charset="0"/>
                        </a:rPr>
                        <a:t>Infrastructure</a:t>
                      </a:r>
                      <a:endParaRPr kumimoji="0" lang="en-GB" sz="1800" b="0" i="0" u="none" strike="noStrike" cap="none" normalizeH="0" baseline="0" dirty="0" smtClean="0">
                        <a:ln>
                          <a:noFill/>
                        </a:ln>
                        <a:solidFill>
                          <a:schemeClr val="tx1"/>
                        </a:solidFill>
                        <a:effectLst/>
                        <a:latin typeface="Arial" charset="0"/>
                        <a:cs typeface="Tahoma" pitchFamily="34"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11150" marR="0" lvl="0" indent="-311150" algn="l" defTabSz="407988" rtl="0" eaLnBrk="1" fontAlgn="base" latinLnBrk="0" hangingPunct="1">
                        <a:lnSpc>
                          <a:spcPct val="87000"/>
                        </a:lnSpc>
                        <a:spcBef>
                          <a:spcPct val="0"/>
                        </a:spcBef>
                        <a:spcAft>
                          <a:spcPts val="1288"/>
                        </a:spcAft>
                        <a:buClrTx/>
                        <a:buSzTx/>
                        <a:buFontTx/>
                        <a:buNone/>
                        <a:tabLst/>
                      </a:pPr>
                      <a:r>
                        <a:rPr kumimoji="0" lang="en-GB" sz="1000" b="0" i="0" u="none" strike="noStrike" cap="none" normalizeH="0" baseline="0" dirty="0" smtClean="0">
                          <a:ln>
                            <a:noFill/>
                          </a:ln>
                          <a:solidFill>
                            <a:schemeClr val="tx1"/>
                          </a:solidFill>
                          <a:effectLst/>
                          <a:latin typeface="Verdana" pitchFamily="34" charset="0"/>
                          <a:cs typeface="Tahoma" pitchFamily="34" charset="0"/>
                        </a:rPr>
                        <a:t>Group memberships may be incomplete. If you only have one domain, then there will be no impact.</a:t>
                      </a:r>
                      <a:endParaRPr kumimoji="0" lang="en-GB" sz="1800" b="0" i="0" u="none" strike="noStrike" cap="none" normalizeH="0" baseline="0" dirty="0" smtClean="0">
                        <a:ln>
                          <a:noFill/>
                        </a:ln>
                        <a:solidFill>
                          <a:schemeClr val="tx1"/>
                        </a:solidFill>
                        <a:effectLst/>
                        <a:latin typeface="Arial" charset="0"/>
                        <a:cs typeface="Tahoma" pitchFamily="34" charset="0"/>
                      </a:endParaRPr>
                    </a:p>
                  </a:txBody>
                  <a:tcPr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 name="TextovéPole 6"/>
          <p:cNvSpPr txBox="1"/>
          <p:nvPr/>
        </p:nvSpPr>
        <p:spPr>
          <a:xfrm>
            <a:off x="325404" y="922317"/>
            <a:ext cx="4786346" cy="369332"/>
          </a:xfrm>
          <a:prstGeom prst="rect">
            <a:avLst/>
          </a:prstGeom>
          <a:noFill/>
        </p:spPr>
        <p:txBody>
          <a:bodyPr wrap="square" rtlCol="0">
            <a:spAutoFit/>
          </a:bodyPr>
          <a:lstStyle/>
          <a:p>
            <a:r>
              <a:rPr lang="cs-CZ" dirty="0" smtClean="0"/>
              <a:t>Důsledky výpadku FSMO:</a:t>
            </a:r>
            <a:endParaRPr lang="cs-CZ"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ástupný symbol pro číslo snímku 5"/>
          <p:cNvSpPr>
            <a:spLocks noGrp="1"/>
          </p:cNvSpPr>
          <p:nvPr>
            <p:ph type="sldNum" idx="4294967295"/>
          </p:nvPr>
        </p:nvSpPr>
        <p:spPr>
          <a:xfrm>
            <a:off x="7226199" y="6885955"/>
            <a:ext cx="2345145" cy="521478"/>
          </a:xfrm>
          <a:prstGeom prst="rect">
            <a:avLst/>
          </a:prstGeom>
        </p:spPr>
        <p:txBody>
          <a:bodyPr lIns="100794" tIns="50397" rIns="100794" bIns="50397"/>
          <a:lstStyle/>
          <a:p>
            <a:fld id="{1A5E7751-978F-471C-990E-59CFFABB4ED0}" type="slidenum">
              <a:rPr lang="en-GB"/>
              <a:pPr/>
              <a:t>7</a:t>
            </a:fld>
            <a:endParaRPr lang="en-GB"/>
          </a:p>
        </p:txBody>
      </p:sp>
      <p:sp>
        <p:nvSpPr>
          <p:cNvPr id="437250" name="Rectangle 2"/>
          <p:cNvSpPr>
            <a:spLocks noGrp="1" noChangeArrowheads="1"/>
          </p:cNvSpPr>
          <p:nvPr>
            <p:ph type="title"/>
          </p:nvPr>
        </p:nvSpPr>
        <p:spPr/>
        <p:txBody>
          <a:bodyPr/>
          <a:lstStyle/>
          <a:p>
            <a:r>
              <a:rPr lang="cs-CZ"/>
              <a:t>Správa uživatelů</a:t>
            </a:r>
          </a:p>
        </p:txBody>
      </p:sp>
      <p:pic>
        <p:nvPicPr>
          <p:cNvPr id="437252" name="Picture 4"/>
          <p:cNvPicPr>
            <a:picLocks noChangeAspect="1" noChangeArrowheads="1"/>
          </p:cNvPicPr>
          <p:nvPr/>
        </p:nvPicPr>
        <p:blipFill>
          <a:blip r:embed="rId3" cstate="print"/>
          <a:srcRect/>
          <a:stretch>
            <a:fillRect/>
          </a:stretch>
        </p:blipFill>
        <p:spPr bwMode="auto">
          <a:xfrm>
            <a:off x="504031" y="1679928"/>
            <a:ext cx="6888427" cy="5165778"/>
          </a:xfrm>
          <a:prstGeom prst="rect">
            <a:avLst/>
          </a:prstGeom>
          <a:noFill/>
          <a:ln w="9525">
            <a:noFill/>
            <a:miter lim="800000"/>
            <a:headEnd/>
            <a:tailEnd/>
          </a:ln>
          <a:effectLst/>
        </p:spPr>
      </p:pic>
      <p:pic>
        <p:nvPicPr>
          <p:cNvPr id="437253" name="Picture 5"/>
          <p:cNvPicPr>
            <a:picLocks noChangeAspect="1" noChangeArrowheads="1"/>
          </p:cNvPicPr>
          <p:nvPr/>
        </p:nvPicPr>
        <p:blipFill>
          <a:blip r:embed="rId4" cstate="print"/>
          <a:srcRect/>
          <a:stretch>
            <a:fillRect/>
          </a:stretch>
        </p:blipFill>
        <p:spPr bwMode="auto">
          <a:xfrm>
            <a:off x="2604162" y="2267902"/>
            <a:ext cx="3447714" cy="4131573"/>
          </a:xfrm>
          <a:prstGeom prst="rect">
            <a:avLst/>
          </a:prstGeom>
          <a:noFill/>
          <a:ln w="9525">
            <a:noFill/>
            <a:miter lim="800000"/>
            <a:headEnd/>
            <a:tailEnd/>
          </a:ln>
          <a:effectLst/>
        </p:spPr>
      </p:pic>
      <p:pic>
        <p:nvPicPr>
          <p:cNvPr id="437254" name="Picture 6"/>
          <p:cNvPicPr>
            <a:picLocks noChangeAspect="1" noChangeArrowheads="1"/>
          </p:cNvPicPr>
          <p:nvPr/>
        </p:nvPicPr>
        <p:blipFill>
          <a:blip r:embed="rId5" cstate="print"/>
          <a:srcRect/>
          <a:stretch>
            <a:fillRect/>
          </a:stretch>
        </p:blipFill>
        <p:spPr bwMode="auto">
          <a:xfrm>
            <a:off x="1764110" y="2099910"/>
            <a:ext cx="3433713" cy="4115823"/>
          </a:xfrm>
          <a:prstGeom prst="rect">
            <a:avLst/>
          </a:prstGeom>
          <a:noFill/>
          <a:ln w="9525">
            <a:noFill/>
            <a:miter lim="800000"/>
            <a:headEnd/>
            <a:tailEnd/>
          </a:ln>
          <a:effectLst/>
        </p:spPr>
      </p:pic>
      <p:pic>
        <p:nvPicPr>
          <p:cNvPr id="437256" name="Picture 8"/>
          <p:cNvPicPr>
            <a:picLocks noChangeAspect="1" noChangeArrowheads="1"/>
          </p:cNvPicPr>
          <p:nvPr/>
        </p:nvPicPr>
        <p:blipFill>
          <a:blip r:embed="rId6" cstate="print"/>
          <a:srcRect/>
          <a:stretch>
            <a:fillRect/>
          </a:stretch>
        </p:blipFill>
        <p:spPr bwMode="auto">
          <a:xfrm>
            <a:off x="3864240" y="2183906"/>
            <a:ext cx="3661227" cy="4388811"/>
          </a:xfrm>
          <a:prstGeom prst="rect">
            <a:avLst/>
          </a:prstGeom>
          <a:noFill/>
          <a:ln w="9525">
            <a:noFill/>
            <a:miter lim="800000"/>
            <a:headEnd/>
            <a:tailEnd/>
          </a:ln>
          <a:effectLst/>
        </p:spPr>
      </p:pic>
      <p:pic>
        <p:nvPicPr>
          <p:cNvPr id="437258" name="Picture 10"/>
          <p:cNvPicPr>
            <a:picLocks noChangeAspect="1" noChangeArrowheads="1"/>
          </p:cNvPicPr>
          <p:nvPr/>
        </p:nvPicPr>
        <p:blipFill>
          <a:blip r:embed="rId7" cstate="print"/>
          <a:srcRect/>
          <a:stretch>
            <a:fillRect/>
          </a:stretch>
        </p:blipFill>
        <p:spPr bwMode="auto">
          <a:xfrm>
            <a:off x="2688167" y="2351899"/>
            <a:ext cx="3573722" cy="4283816"/>
          </a:xfrm>
          <a:prstGeom prst="rect">
            <a:avLst/>
          </a:prstGeom>
          <a:noFill/>
          <a:ln w="9525">
            <a:noFill/>
            <a:miter lim="800000"/>
            <a:headEnd/>
            <a:tailEnd/>
          </a:ln>
          <a:effectLst/>
        </p:spPr>
      </p:pic>
      <p:sp>
        <p:nvSpPr>
          <p:cNvPr id="10" name="TextovéPole 9"/>
          <p:cNvSpPr txBox="1"/>
          <p:nvPr/>
        </p:nvSpPr>
        <p:spPr>
          <a:xfrm>
            <a:off x="825469" y="136499"/>
            <a:ext cx="9255155" cy="523220"/>
          </a:xfrm>
          <a:prstGeom prst="rect">
            <a:avLst/>
          </a:prstGeom>
          <a:noFill/>
        </p:spPr>
        <p:txBody>
          <a:bodyPr wrap="square" rtlCol="0">
            <a:spAutoFit/>
          </a:bodyPr>
          <a:lstStyle/>
          <a:p>
            <a:pPr algn="r"/>
            <a:r>
              <a:rPr lang="cs-CZ" sz="2800" dirty="0" smtClean="0"/>
              <a:t>AD – správa uživatelských účtů</a:t>
            </a:r>
            <a:endParaRPr lang="cs-CZ"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7253"/>
                                        </p:tgtEl>
                                        <p:attrNameLst>
                                          <p:attrName>style.visibility</p:attrName>
                                        </p:attrNameLst>
                                      </p:cBhvr>
                                      <p:to>
                                        <p:strVal val="visible"/>
                                      </p:to>
                                    </p:set>
                                    <p:anim calcmode="lin" valueType="num">
                                      <p:cBhvr additive="base">
                                        <p:cTn id="7" dur="500" fill="hold"/>
                                        <p:tgtEl>
                                          <p:spTgt spid="437253"/>
                                        </p:tgtEl>
                                        <p:attrNameLst>
                                          <p:attrName>ppt_x</p:attrName>
                                        </p:attrNameLst>
                                      </p:cBhvr>
                                      <p:tavLst>
                                        <p:tav tm="0">
                                          <p:val>
                                            <p:strVal val="#ppt_x"/>
                                          </p:val>
                                        </p:tav>
                                        <p:tav tm="100000">
                                          <p:val>
                                            <p:strVal val="#ppt_x"/>
                                          </p:val>
                                        </p:tav>
                                      </p:tavLst>
                                    </p:anim>
                                    <p:anim calcmode="lin" valueType="num">
                                      <p:cBhvr additive="base">
                                        <p:cTn id="8" dur="500" fill="hold"/>
                                        <p:tgtEl>
                                          <p:spTgt spid="43725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37254"/>
                                        </p:tgtEl>
                                        <p:attrNameLst>
                                          <p:attrName>style.visibility</p:attrName>
                                        </p:attrNameLst>
                                      </p:cBhvr>
                                      <p:to>
                                        <p:strVal val="visible"/>
                                      </p:to>
                                    </p:set>
                                    <p:anim calcmode="lin" valueType="num">
                                      <p:cBhvr additive="base">
                                        <p:cTn id="13" dur="500" fill="hold"/>
                                        <p:tgtEl>
                                          <p:spTgt spid="437254"/>
                                        </p:tgtEl>
                                        <p:attrNameLst>
                                          <p:attrName>ppt_x</p:attrName>
                                        </p:attrNameLst>
                                      </p:cBhvr>
                                      <p:tavLst>
                                        <p:tav tm="0">
                                          <p:val>
                                            <p:strVal val="#ppt_x"/>
                                          </p:val>
                                        </p:tav>
                                        <p:tav tm="100000">
                                          <p:val>
                                            <p:strVal val="#ppt_x"/>
                                          </p:val>
                                        </p:tav>
                                      </p:tavLst>
                                    </p:anim>
                                    <p:anim calcmode="lin" valueType="num">
                                      <p:cBhvr additive="base">
                                        <p:cTn id="14" dur="500" fill="hold"/>
                                        <p:tgtEl>
                                          <p:spTgt spid="43725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37258"/>
                                        </p:tgtEl>
                                        <p:attrNameLst>
                                          <p:attrName>style.visibility</p:attrName>
                                        </p:attrNameLst>
                                      </p:cBhvr>
                                      <p:to>
                                        <p:strVal val="visible"/>
                                      </p:to>
                                    </p:set>
                                    <p:anim calcmode="lin" valueType="num">
                                      <p:cBhvr additive="base">
                                        <p:cTn id="19" dur="500" fill="hold"/>
                                        <p:tgtEl>
                                          <p:spTgt spid="437258"/>
                                        </p:tgtEl>
                                        <p:attrNameLst>
                                          <p:attrName>ppt_x</p:attrName>
                                        </p:attrNameLst>
                                      </p:cBhvr>
                                      <p:tavLst>
                                        <p:tav tm="0">
                                          <p:val>
                                            <p:strVal val="#ppt_x"/>
                                          </p:val>
                                        </p:tav>
                                        <p:tav tm="100000">
                                          <p:val>
                                            <p:strVal val="#ppt_x"/>
                                          </p:val>
                                        </p:tav>
                                      </p:tavLst>
                                    </p:anim>
                                    <p:anim calcmode="lin" valueType="num">
                                      <p:cBhvr additive="base">
                                        <p:cTn id="20" dur="500" fill="hold"/>
                                        <p:tgtEl>
                                          <p:spTgt spid="43725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37256"/>
                                        </p:tgtEl>
                                        <p:attrNameLst>
                                          <p:attrName>style.visibility</p:attrName>
                                        </p:attrNameLst>
                                      </p:cBhvr>
                                      <p:to>
                                        <p:strVal val="visible"/>
                                      </p:to>
                                    </p:set>
                                    <p:anim calcmode="lin" valueType="num">
                                      <p:cBhvr additive="base">
                                        <p:cTn id="25" dur="500" fill="hold"/>
                                        <p:tgtEl>
                                          <p:spTgt spid="437256"/>
                                        </p:tgtEl>
                                        <p:attrNameLst>
                                          <p:attrName>ppt_x</p:attrName>
                                        </p:attrNameLst>
                                      </p:cBhvr>
                                      <p:tavLst>
                                        <p:tav tm="0">
                                          <p:val>
                                            <p:strVal val="#ppt_x"/>
                                          </p:val>
                                        </p:tav>
                                        <p:tav tm="100000">
                                          <p:val>
                                            <p:strVal val="#ppt_x"/>
                                          </p:val>
                                        </p:tav>
                                      </p:tavLst>
                                    </p:anim>
                                    <p:anim calcmode="lin" valueType="num">
                                      <p:cBhvr additive="base">
                                        <p:cTn id="26" dur="500" fill="hold"/>
                                        <p:tgtEl>
                                          <p:spTgt spid="4372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err="1" smtClean="0"/>
              <a:t>Group</a:t>
            </a:r>
            <a:r>
              <a:rPr lang="cs-CZ" sz="2800" dirty="0" smtClean="0"/>
              <a:t> </a:t>
            </a:r>
            <a:r>
              <a:rPr lang="cs-CZ" sz="2800" dirty="0" err="1" smtClean="0"/>
              <a:t>Policy</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sp>
        <p:nvSpPr>
          <p:cNvPr id="7" name="Rectangle 3"/>
          <p:cNvSpPr txBox="1">
            <a:spLocks noChangeArrowheads="1"/>
          </p:cNvSpPr>
          <p:nvPr/>
        </p:nvSpPr>
        <p:spPr>
          <a:xfrm>
            <a:off x="253966" y="922317"/>
            <a:ext cx="8226425" cy="4567237"/>
          </a:xfrm>
          <a:prstGeom prst="rect">
            <a:avLst/>
          </a:prstGeom>
        </p:spPr>
        <p:txBody>
          <a:bodyPr/>
          <a:lstStyle/>
          <a:p>
            <a:pPr marL="431800" marR="0" lvl="0" indent="-323850" algn="l" defTabSz="449263" rtl="0" eaLnBrk="1" fontAlgn="base" latinLnBrk="0" hangingPunct="1">
              <a:lnSpc>
                <a:spcPct val="77000"/>
              </a:lnSpc>
              <a:spcBef>
                <a:spcPts val="1425"/>
              </a:spcBef>
              <a:spcAft>
                <a:spcPct val="0"/>
              </a:spcAft>
              <a:buClr>
                <a:srgbClr val="000000"/>
              </a:buClr>
              <a:buSzPct val="45000"/>
              <a:buFont typeface="StarSymbol" charset="0"/>
              <a:buChar char="●"/>
              <a:tabLst/>
              <a:defRPr/>
            </a:pPr>
            <a:r>
              <a:rPr kumimoji="0" lang="cs-CZ" sz="2800" b="0" i="0" u="none" strike="noStrike" kern="0" cap="none" spc="0" normalizeH="0" baseline="0" noProof="0" dirty="0" smtClean="0">
                <a:ln>
                  <a:noFill/>
                </a:ln>
                <a:solidFill>
                  <a:srgbClr val="000000"/>
                </a:solidFill>
                <a:effectLst/>
                <a:uLnTx/>
                <a:uFillTx/>
                <a:latin typeface="+mn-lt"/>
                <a:ea typeface="+mn-ea"/>
                <a:cs typeface="+mn-cs"/>
              </a:rPr>
              <a:t>GP (lokální, doménové)</a:t>
            </a:r>
          </a:p>
          <a:p>
            <a:pPr marL="863600" marR="0" lvl="1" indent="-287338" algn="l" defTabSz="449263" rtl="0" eaLnBrk="1" fontAlgn="base" latinLnBrk="0" hangingPunct="1">
              <a:lnSpc>
                <a:spcPct val="77000"/>
              </a:lnSpc>
              <a:spcBef>
                <a:spcPts val="1138"/>
              </a:spcBef>
              <a:spcAft>
                <a:spcPct val="0"/>
              </a:spcAft>
              <a:buClr>
                <a:srgbClr val="000000"/>
              </a:buClr>
              <a:buSzPct val="45000"/>
              <a:buFont typeface="StarSymbol" charset="0"/>
              <a:buChar char="●"/>
              <a:tabLst/>
              <a:defRPr/>
            </a:pPr>
            <a:r>
              <a:rPr kumimoji="0" lang="cs-CZ" sz="2400" b="0" i="0" u="none" strike="noStrike" kern="0" cap="none" spc="0" normalizeH="0" baseline="0" noProof="0" dirty="0" smtClean="0">
                <a:ln>
                  <a:noFill/>
                </a:ln>
                <a:solidFill>
                  <a:srgbClr val="000000"/>
                </a:solidFill>
                <a:effectLst/>
                <a:uLnTx/>
                <a:uFillTx/>
                <a:latin typeface="+mn-lt"/>
              </a:rPr>
              <a:t>Historie a principy politik</a:t>
            </a:r>
          </a:p>
          <a:p>
            <a:pPr marL="431800" marR="0" lvl="0" indent="-323850" algn="l" defTabSz="449263" rtl="0" eaLnBrk="1" fontAlgn="base" latinLnBrk="0" hangingPunct="1">
              <a:lnSpc>
                <a:spcPct val="77000"/>
              </a:lnSpc>
              <a:spcBef>
                <a:spcPts val="1425"/>
              </a:spcBef>
              <a:spcAft>
                <a:spcPct val="0"/>
              </a:spcAft>
              <a:buClr>
                <a:srgbClr val="000000"/>
              </a:buClr>
              <a:buSzPct val="45000"/>
              <a:buFont typeface="StarSymbol" charset="0"/>
              <a:buChar char="●"/>
              <a:tabLst/>
              <a:defRPr/>
            </a:pPr>
            <a:r>
              <a:rPr kumimoji="0" lang="cs-CZ" sz="2800" b="0" i="0" u="none" strike="noStrike" kern="0" cap="none" spc="0" normalizeH="0" baseline="0" noProof="0" dirty="0" smtClean="0">
                <a:ln>
                  <a:noFill/>
                </a:ln>
                <a:solidFill>
                  <a:srgbClr val="000000"/>
                </a:solidFill>
                <a:effectLst/>
                <a:uLnTx/>
                <a:uFillTx/>
                <a:latin typeface="+mn-lt"/>
                <a:ea typeface="+mn-ea"/>
                <a:cs typeface="+mn-cs"/>
              </a:rPr>
              <a:t>Příklady politik</a:t>
            </a:r>
          </a:p>
          <a:p>
            <a:pPr marL="863600" marR="0" lvl="1" indent="-287338" algn="l" defTabSz="449263" rtl="0" eaLnBrk="1" fontAlgn="base" latinLnBrk="0" hangingPunct="1">
              <a:lnSpc>
                <a:spcPct val="77000"/>
              </a:lnSpc>
              <a:spcBef>
                <a:spcPts val="1138"/>
              </a:spcBef>
              <a:spcAft>
                <a:spcPct val="0"/>
              </a:spcAft>
              <a:buClr>
                <a:srgbClr val="000000"/>
              </a:buClr>
              <a:buSzPct val="45000"/>
              <a:buFont typeface="StarSymbol" charset="0"/>
              <a:buChar char="●"/>
              <a:tabLst/>
              <a:defRPr/>
            </a:pPr>
            <a:r>
              <a:rPr kumimoji="0" lang="cs-CZ" sz="2400" b="0" i="0" u="none" strike="noStrike" kern="0" cap="none" spc="0" normalizeH="0" baseline="0" noProof="0" dirty="0" err="1" smtClean="0">
                <a:ln>
                  <a:noFill/>
                </a:ln>
                <a:solidFill>
                  <a:srgbClr val="000000"/>
                </a:solidFill>
                <a:effectLst/>
                <a:uLnTx/>
                <a:uFillTx/>
                <a:latin typeface="+mn-lt"/>
              </a:rPr>
              <a:t>Computer</a:t>
            </a:r>
            <a:endParaRPr kumimoji="0" lang="cs-CZ" sz="2400" b="0" i="0" u="none" strike="noStrike" kern="0" cap="none" spc="0" normalizeH="0" baseline="0" noProof="0" dirty="0" smtClean="0">
              <a:ln>
                <a:noFill/>
              </a:ln>
              <a:solidFill>
                <a:srgbClr val="000000"/>
              </a:solidFill>
              <a:effectLst/>
              <a:uLnTx/>
              <a:uFillTx/>
              <a:latin typeface="+mn-lt"/>
            </a:endParaRPr>
          </a:p>
          <a:p>
            <a:pPr marL="863600" marR="0" lvl="1" indent="-287338" algn="l" defTabSz="449263" rtl="0" eaLnBrk="1" fontAlgn="base" latinLnBrk="0" hangingPunct="1">
              <a:lnSpc>
                <a:spcPct val="77000"/>
              </a:lnSpc>
              <a:spcBef>
                <a:spcPts val="1138"/>
              </a:spcBef>
              <a:spcAft>
                <a:spcPct val="0"/>
              </a:spcAft>
              <a:buClr>
                <a:srgbClr val="000000"/>
              </a:buClr>
              <a:buSzPct val="45000"/>
              <a:buFont typeface="StarSymbol" charset="0"/>
              <a:buChar char="●"/>
              <a:tabLst/>
              <a:defRPr/>
            </a:pPr>
            <a:r>
              <a:rPr kumimoji="0" lang="cs-CZ" sz="2400" b="0" i="0" u="none" strike="noStrike" kern="0" cap="none" spc="0" normalizeH="0" baseline="0" noProof="0" dirty="0" smtClean="0">
                <a:ln>
                  <a:noFill/>
                </a:ln>
                <a:solidFill>
                  <a:srgbClr val="000000"/>
                </a:solidFill>
                <a:effectLst/>
                <a:uLnTx/>
                <a:uFillTx/>
                <a:latin typeface="+mn-lt"/>
              </a:rPr>
              <a:t>User</a:t>
            </a:r>
          </a:p>
          <a:p>
            <a:pPr marL="863600" marR="0" lvl="1" indent="-287338" algn="l" defTabSz="449263" rtl="0" eaLnBrk="1" fontAlgn="base" latinLnBrk="0" hangingPunct="1">
              <a:lnSpc>
                <a:spcPct val="77000"/>
              </a:lnSpc>
              <a:spcBef>
                <a:spcPts val="1138"/>
              </a:spcBef>
              <a:spcAft>
                <a:spcPct val="0"/>
              </a:spcAft>
              <a:buClr>
                <a:srgbClr val="000000"/>
              </a:buClr>
              <a:buSzPct val="45000"/>
              <a:buFont typeface="StarSymbol" charset="0"/>
              <a:buChar char="●"/>
              <a:tabLst/>
              <a:defRPr/>
            </a:pPr>
            <a:r>
              <a:rPr kumimoji="0" lang="cs-CZ" sz="2400" b="0" i="0" u="none" strike="noStrike" kern="0" cap="none" spc="0" normalizeH="0" baseline="0" noProof="0" dirty="0" smtClean="0">
                <a:ln>
                  <a:noFill/>
                </a:ln>
                <a:solidFill>
                  <a:srgbClr val="000000"/>
                </a:solidFill>
                <a:effectLst/>
                <a:uLnTx/>
                <a:uFillTx/>
                <a:latin typeface="+mn-lt"/>
              </a:rPr>
              <a:t>Instalace </a:t>
            </a:r>
            <a:r>
              <a:rPr kumimoji="0" lang="cs-CZ" sz="2400" b="0" i="0" u="none" strike="noStrike" kern="0" cap="none" spc="0" normalizeH="0" baseline="0" noProof="0" dirty="0" smtClean="0">
                <a:ln>
                  <a:noFill/>
                </a:ln>
                <a:solidFill>
                  <a:srgbClr val="000000"/>
                </a:solidFill>
                <a:effectLst/>
                <a:uLnTx/>
                <a:uFillTx/>
                <a:latin typeface="+mn-lt"/>
              </a:rPr>
              <a:t>SW pomocí </a:t>
            </a:r>
            <a:r>
              <a:rPr kumimoji="0" lang="cs-CZ" sz="2400" b="0" i="0" u="none" strike="noStrike" kern="0" cap="none" spc="0" normalizeH="0" baseline="0" noProof="0" dirty="0" smtClean="0">
                <a:ln>
                  <a:noFill/>
                </a:ln>
                <a:solidFill>
                  <a:srgbClr val="000000"/>
                </a:solidFill>
                <a:effectLst/>
                <a:uLnTx/>
                <a:uFillTx/>
                <a:latin typeface="+mn-lt"/>
              </a:rPr>
              <a:t>GP</a:t>
            </a:r>
            <a:endParaRPr kumimoji="0" lang="en-US" sz="2400" b="0" i="0" u="none" strike="noStrike" kern="0" cap="none" spc="0" normalizeH="0" baseline="0" noProof="0" smtClean="0">
              <a:ln>
                <a:noFill/>
              </a:ln>
              <a:solidFill>
                <a:srgbClr val="000000"/>
              </a:solidFill>
              <a:effectLst/>
              <a:uLnTx/>
              <a:uFillTx/>
              <a:latin typeface="+mn-lt"/>
            </a:endParaRPr>
          </a:p>
          <a:p>
            <a:pPr marL="863600" marR="0" lvl="1" indent="-287338" algn="l" defTabSz="449263" rtl="0" eaLnBrk="1" fontAlgn="base" latinLnBrk="0" hangingPunct="1">
              <a:lnSpc>
                <a:spcPct val="77000"/>
              </a:lnSpc>
              <a:spcBef>
                <a:spcPts val="1138"/>
              </a:spcBef>
              <a:spcAft>
                <a:spcPct val="0"/>
              </a:spcAft>
              <a:buClr>
                <a:srgbClr val="000000"/>
              </a:buClr>
              <a:buSzPct val="45000"/>
              <a:tabLst/>
              <a:defRPr/>
            </a:pPr>
            <a:endParaRPr kumimoji="0" lang="cs-CZ" sz="2400" b="0" i="0" u="none" strike="noStrike" kern="0" cap="none" spc="0" normalizeH="0" baseline="0" noProof="0" dirty="0" smtClean="0">
              <a:ln>
                <a:noFill/>
              </a:ln>
              <a:solidFill>
                <a:srgbClr val="000000"/>
              </a:solidFill>
              <a:effectLst/>
              <a:uLnTx/>
              <a:uFillTx/>
              <a:latin typeface="+mn-l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ovéPole 5"/>
          <p:cNvSpPr txBox="1"/>
          <p:nvPr/>
        </p:nvSpPr>
        <p:spPr>
          <a:xfrm>
            <a:off x="825469" y="136499"/>
            <a:ext cx="9255155" cy="523220"/>
          </a:xfrm>
          <a:prstGeom prst="rect">
            <a:avLst/>
          </a:prstGeom>
          <a:noFill/>
        </p:spPr>
        <p:txBody>
          <a:bodyPr wrap="square" rtlCol="0">
            <a:spAutoFit/>
          </a:bodyPr>
          <a:lstStyle/>
          <a:p>
            <a:pPr algn="r"/>
            <a:r>
              <a:rPr lang="cs-CZ" sz="2800" dirty="0" err="1" smtClean="0"/>
              <a:t>Group</a:t>
            </a:r>
            <a:r>
              <a:rPr lang="cs-CZ" sz="2800" dirty="0" smtClean="0"/>
              <a:t> </a:t>
            </a:r>
            <a:r>
              <a:rPr lang="cs-CZ" sz="2800" dirty="0" err="1" smtClean="0"/>
              <a:t>Policy</a:t>
            </a:r>
            <a:r>
              <a:rPr lang="cs-CZ" sz="2800" dirty="0" smtClean="0"/>
              <a:t> - Historie</a:t>
            </a:r>
            <a:endParaRPr lang="cs-CZ" sz="2800" dirty="0"/>
          </a:p>
        </p:txBody>
      </p:sp>
      <p:sp>
        <p:nvSpPr>
          <p:cNvPr id="3" name="Content Placeholder 2"/>
          <p:cNvSpPr txBox="1">
            <a:spLocks/>
          </p:cNvSpPr>
          <p:nvPr/>
        </p:nvSpPr>
        <p:spPr>
          <a:xfrm>
            <a:off x="325404" y="993755"/>
            <a:ext cx="9501254" cy="5857916"/>
          </a:xfrm>
          <a:prstGeom prst="rect">
            <a:avLst/>
          </a:prstGeom>
        </p:spPr>
        <p:txBody>
          <a:bodyPr/>
          <a:lstStyle/>
          <a:p>
            <a:pPr marL="431800" marR="0" lvl="0" indent="-323850" algn="l" defTabSz="449263" rtl="0" eaLnBrk="1" fontAlgn="base" latinLnBrk="0" hangingPunct="1">
              <a:lnSpc>
                <a:spcPct val="93000"/>
              </a:lnSpc>
              <a:spcBef>
                <a:spcPts val="1425"/>
              </a:spcBef>
              <a:spcAft>
                <a:spcPct val="0"/>
              </a:spcAft>
              <a:buClr>
                <a:srgbClr val="000000"/>
              </a:buClr>
              <a:buSzPct val="45000"/>
              <a:buFont typeface="StarSymbol" charset="0"/>
              <a:buChar char="●"/>
              <a:tabLst/>
              <a:defRPr/>
            </a:pPr>
            <a:endParaRPr kumimoji="0" lang="en-US" sz="2800" b="0" i="0" u="none" strike="noStrike" kern="0" cap="none" spc="0" normalizeH="0" baseline="0" noProof="0" dirty="0" smtClean="0">
              <a:ln>
                <a:noFill/>
              </a:ln>
              <a:solidFill>
                <a:srgbClr val="000000"/>
              </a:solidFill>
              <a:effectLst/>
              <a:uLnTx/>
              <a:uFillTx/>
              <a:latin typeface="+mn-lt"/>
              <a:ea typeface="+mn-ea"/>
              <a:cs typeface="+mn-cs"/>
            </a:endParaRPr>
          </a:p>
        </p:txBody>
      </p:sp>
      <p:sp>
        <p:nvSpPr>
          <p:cNvPr id="5" name="Rectangle 3"/>
          <p:cNvSpPr txBox="1">
            <a:spLocks noChangeArrowheads="1"/>
          </p:cNvSpPr>
          <p:nvPr/>
        </p:nvSpPr>
        <p:spPr>
          <a:xfrm>
            <a:off x="325404" y="922317"/>
            <a:ext cx="8358221" cy="5249883"/>
          </a:xfrm>
          <a:prstGeom prst="rect">
            <a:avLst/>
          </a:prstGeom>
        </p:spPr>
        <p:txBody>
          <a:bodyPr/>
          <a:lstStyle/>
          <a:p>
            <a:pPr marL="431800" marR="0" lvl="0" indent="-323850" algn="l" defTabSz="449263" rtl="0" eaLnBrk="1" fontAlgn="base" latinLnBrk="0" hangingPunct="1">
              <a:lnSpc>
                <a:spcPct val="67000"/>
              </a:lnSpc>
              <a:spcBef>
                <a:spcPts val="1425"/>
              </a:spcBef>
              <a:spcAft>
                <a:spcPct val="0"/>
              </a:spcAft>
              <a:buClr>
                <a:srgbClr val="000000"/>
              </a:buClr>
              <a:buSzPct val="45000"/>
              <a:buFont typeface="StarSymbol" charset="0"/>
              <a:buChar char="●"/>
              <a:tabLst/>
              <a:defRPr/>
            </a:pPr>
            <a:r>
              <a:rPr kumimoji="0" lang="cs-CZ" sz="2100" b="0" i="0" u="none" strike="noStrike" kern="0" cap="none" spc="0" normalizeH="0" baseline="0" noProof="0" smtClean="0">
                <a:ln>
                  <a:noFill/>
                </a:ln>
                <a:solidFill>
                  <a:srgbClr val="000000"/>
                </a:solidFill>
                <a:effectLst/>
                <a:uLnTx/>
                <a:uFillTx/>
                <a:latin typeface="+mn-lt"/>
                <a:ea typeface="+mn-ea"/>
                <a:cs typeface="+mn-cs"/>
              </a:rPr>
              <a:t>Nástroje pro centralizovanou správu – vynucení nastavení OS Windows</a:t>
            </a:r>
          </a:p>
          <a:p>
            <a:pPr marL="431800" marR="0" lvl="0" indent="-323850" algn="l" defTabSz="449263" rtl="0" eaLnBrk="1" fontAlgn="base" latinLnBrk="0" hangingPunct="1">
              <a:lnSpc>
                <a:spcPct val="67000"/>
              </a:lnSpc>
              <a:spcBef>
                <a:spcPts val="1425"/>
              </a:spcBef>
              <a:spcAft>
                <a:spcPct val="0"/>
              </a:spcAft>
              <a:buClr>
                <a:srgbClr val="000000"/>
              </a:buClr>
              <a:buSzPct val="45000"/>
              <a:buFont typeface="StarSymbol" charset="0"/>
              <a:buChar char="●"/>
              <a:tabLst/>
              <a:defRPr/>
            </a:pPr>
            <a:r>
              <a:rPr kumimoji="0" lang="en-US" sz="2100" b="0" i="0" u="none" strike="noStrike" kern="0" cap="none" spc="0" normalizeH="0" baseline="0" noProof="0" smtClean="0">
                <a:ln>
                  <a:noFill/>
                </a:ln>
                <a:solidFill>
                  <a:srgbClr val="000000"/>
                </a:solidFill>
                <a:effectLst/>
                <a:uLnTx/>
                <a:uFillTx/>
                <a:latin typeface="+mn-lt"/>
                <a:ea typeface="+mn-ea"/>
                <a:cs typeface="+mn-cs"/>
              </a:rPr>
              <a:t>Prvn</a:t>
            </a:r>
            <a:r>
              <a:rPr kumimoji="0" lang="cs-CZ" sz="2100" b="0" i="0" u="none" strike="noStrike" kern="0" cap="none" spc="0" normalizeH="0" baseline="0" noProof="0" smtClean="0">
                <a:ln>
                  <a:noFill/>
                </a:ln>
                <a:solidFill>
                  <a:srgbClr val="000000"/>
                </a:solidFill>
                <a:effectLst/>
                <a:uLnTx/>
                <a:uFillTx/>
                <a:latin typeface="+mn-lt"/>
                <a:ea typeface="+mn-ea"/>
                <a:cs typeface="+mn-cs"/>
              </a:rPr>
              <a:t>í náznak ve </a:t>
            </a:r>
            <a:r>
              <a:rPr kumimoji="0" lang="en-US" sz="2100" b="0" i="0" u="none" strike="noStrike" kern="0" cap="none" spc="0" normalizeH="0" baseline="0" noProof="0" smtClean="0">
                <a:ln>
                  <a:noFill/>
                </a:ln>
                <a:solidFill>
                  <a:srgbClr val="000000"/>
                </a:solidFill>
                <a:effectLst/>
                <a:uLnTx/>
                <a:uFillTx/>
                <a:latin typeface="+mn-lt"/>
                <a:ea typeface="+mn-ea"/>
                <a:cs typeface="+mn-cs"/>
              </a:rPr>
              <a:t>Win 3.11</a:t>
            </a:r>
            <a:endParaRPr kumimoji="0" lang="cs-CZ" sz="2100" b="0" i="0" u="none" strike="noStrike" kern="0" cap="none" spc="0" normalizeH="0" baseline="0" noProof="0" smtClean="0">
              <a:ln>
                <a:noFill/>
              </a:ln>
              <a:solidFill>
                <a:srgbClr val="000000"/>
              </a:solidFill>
              <a:effectLst/>
              <a:uLnTx/>
              <a:uFillTx/>
              <a:latin typeface="+mn-lt"/>
              <a:ea typeface="+mn-ea"/>
              <a:cs typeface="+mn-cs"/>
            </a:endParaRPr>
          </a:p>
          <a:p>
            <a:pPr marL="431800" marR="0" lvl="0" indent="-323850" algn="l" defTabSz="449263" rtl="0" eaLnBrk="1" fontAlgn="base" latinLnBrk="0" hangingPunct="1">
              <a:lnSpc>
                <a:spcPct val="67000"/>
              </a:lnSpc>
              <a:spcBef>
                <a:spcPts val="1425"/>
              </a:spcBef>
              <a:spcAft>
                <a:spcPct val="0"/>
              </a:spcAft>
              <a:buClr>
                <a:srgbClr val="000000"/>
              </a:buClr>
              <a:buSzPct val="45000"/>
              <a:buFont typeface="StarSymbol" charset="0"/>
              <a:buChar char="●"/>
              <a:tabLst/>
              <a:defRPr/>
            </a:pPr>
            <a:r>
              <a:rPr kumimoji="0" lang="cs-CZ" sz="2100" b="0" i="0" u="none" strike="noStrike" kern="0" cap="none" spc="0" normalizeH="0" baseline="0" noProof="0" smtClean="0">
                <a:ln>
                  <a:noFill/>
                </a:ln>
                <a:solidFill>
                  <a:srgbClr val="000000"/>
                </a:solidFill>
                <a:effectLst/>
                <a:uLnTx/>
                <a:uFillTx/>
                <a:latin typeface="+mn-lt"/>
                <a:ea typeface="+mn-ea"/>
                <a:cs typeface="+mn-cs"/>
              </a:rPr>
              <a:t>Windows NT doména:</a:t>
            </a: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sz="1900" b="0" i="0" u="none" strike="noStrike" kern="0" cap="none" spc="0" normalizeH="0" baseline="0" noProof="0" smtClean="0">
                <a:ln>
                  <a:noFill/>
                </a:ln>
                <a:solidFill>
                  <a:srgbClr val="000000"/>
                </a:solidFill>
                <a:effectLst/>
                <a:uLnTx/>
                <a:uFillTx/>
                <a:latin typeface="+mn-lt"/>
              </a:rPr>
              <a:t>skupinové politiky vytvářené pomocí .adm a poledit.exe</a:t>
            </a: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sz="1900" b="0" i="0" u="none" strike="noStrike" kern="0" cap="none" spc="0" normalizeH="0" baseline="0" noProof="0" smtClean="0">
                <a:ln>
                  <a:noFill/>
                </a:ln>
                <a:solidFill>
                  <a:srgbClr val="000000"/>
                </a:solidFill>
                <a:effectLst/>
                <a:uLnTx/>
                <a:uFillTx/>
                <a:latin typeface="+mn-lt"/>
              </a:rPr>
              <a:t>ukládané v netlogon</a:t>
            </a: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sz="1900" b="0" i="0" u="none" strike="noStrike" kern="0" cap="none" spc="0" normalizeH="0" baseline="0" noProof="0" smtClean="0">
                <a:ln>
                  <a:noFill/>
                </a:ln>
                <a:solidFill>
                  <a:srgbClr val="000000"/>
                </a:solidFill>
                <a:effectLst/>
                <a:uLnTx/>
                <a:uFillTx/>
                <a:latin typeface="+mn-lt"/>
              </a:rPr>
              <a:t>Windows NT – ntconfig.pol</a:t>
            </a: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sz="1900" b="0" i="0" u="none" strike="noStrike" kern="0" cap="none" spc="0" normalizeH="0" baseline="0" noProof="0" smtClean="0">
                <a:ln>
                  <a:noFill/>
                </a:ln>
                <a:solidFill>
                  <a:srgbClr val="000000"/>
                </a:solidFill>
                <a:effectLst/>
                <a:uLnTx/>
                <a:uFillTx/>
                <a:latin typeface="+mn-lt"/>
              </a:rPr>
              <a:t>Windows 9x – config.pol</a:t>
            </a:r>
          </a:p>
          <a:p>
            <a:pPr marL="431800" marR="0" lvl="0" indent="-323850" algn="l" defTabSz="449263" rtl="0" eaLnBrk="1" fontAlgn="base" latinLnBrk="0" hangingPunct="1">
              <a:lnSpc>
                <a:spcPct val="67000"/>
              </a:lnSpc>
              <a:spcBef>
                <a:spcPts val="1425"/>
              </a:spcBef>
              <a:spcAft>
                <a:spcPct val="0"/>
              </a:spcAft>
              <a:buClr>
                <a:srgbClr val="000000"/>
              </a:buClr>
              <a:buSzPct val="45000"/>
              <a:buFont typeface="StarSymbol" charset="0"/>
              <a:buChar char="●"/>
              <a:tabLst/>
              <a:defRPr/>
            </a:pPr>
            <a:r>
              <a:rPr kumimoji="0" lang="cs-CZ" sz="2100" b="0" i="0" u="none" strike="noStrike" kern="0" cap="none" spc="0" normalizeH="0" baseline="0" noProof="0" smtClean="0">
                <a:ln>
                  <a:noFill/>
                </a:ln>
                <a:solidFill>
                  <a:srgbClr val="000000"/>
                </a:solidFill>
                <a:effectLst/>
                <a:uLnTx/>
                <a:uFillTx/>
                <a:latin typeface="+mn-lt"/>
                <a:ea typeface="+mn-ea"/>
                <a:cs typeface="+mn-cs"/>
              </a:rPr>
              <a:t>Windows 2000 AD</a:t>
            </a: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sz="1900" b="0" i="0" u="none" strike="noStrike" kern="0" cap="none" spc="0" normalizeH="0" baseline="0" noProof="0" smtClean="0">
                <a:ln>
                  <a:noFill/>
                </a:ln>
                <a:solidFill>
                  <a:srgbClr val="000000"/>
                </a:solidFill>
                <a:effectLst/>
                <a:uLnTx/>
                <a:uFillTx/>
                <a:latin typeface="+mn-lt"/>
              </a:rPr>
              <a:t>Integrace s AD – aplikace na OU (</a:t>
            </a:r>
            <a:r>
              <a:rPr kumimoji="0" lang="cs-CZ" sz="1900" b="1" i="0" u="none" strike="noStrike" kern="0" cap="none" spc="0" normalizeH="0" baseline="0" noProof="0" smtClean="0">
                <a:ln>
                  <a:noFill/>
                </a:ln>
                <a:solidFill>
                  <a:srgbClr val="000000"/>
                </a:solidFill>
                <a:effectLst/>
                <a:uLnTx/>
                <a:uFillTx/>
                <a:latin typeface="+mn-lt"/>
              </a:rPr>
              <a:t>hierarchie</a:t>
            </a:r>
            <a:r>
              <a:rPr kumimoji="0" lang="cs-CZ" sz="1900" b="0" i="0" u="none" strike="noStrike" kern="0" cap="none" spc="0" normalizeH="0" baseline="0" noProof="0" smtClean="0">
                <a:ln>
                  <a:noFill/>
                </a:ln>
                <a:solidFill>
                  <a:srgbClr val="000000"/>
                </a:solidFill>
                <a:effectLst/>
                <a:uLnTx/>
                <a:uFillTx/>
                <a:latin typeface="+mn-lt"/>
              </a:rPr>
              <a:t> politik)</a:t>
            </a: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sz="1900" b="0" i="0" u="none" strike="noStrike" kern="0" cap="none" spc="0" normalizeH="0" baseline="0" noProof="0" smtClean="0">
                <a:ln>
                  <a:noFill/>
                </a:ln>
                <a:solidFill>
                  <a:srgbClr val="000000"/>
                </a:solidFill>
                <a:effectLst/>
                <a:uLnTx/>
                <a:uFillTx/>
                <a:latin typeface="+mn-lt"/>
              </a:rPr>
              <a:t>RSOP</a:t>
            </a:r>
          </a:p>
          <a:p>
            <a:pPr marL="863600" marR="0" lvl="1" indent="-287338" algn="l" defTabSz="449263" rtl="0" eaLnBrk="1" fontAlgn="base" latinLnBrk="0" hangingPunct="1">
              <a:lnSpc>
                <a:spcPct val="67000"/>
              </a:lnSpc>
              <a:spcBef>
                <a:spcPts val="1138"/>
              </a:spcBef>
              <a:spcAft>
                <a:spcPct val="0"/>
              </a:spcAft>
              <a:buClr>
                <a:srgbClr val="000000"/>
              </a:buClr>
              <a:buSzPct val="45000"/>
              <a:buFont typeface="StarSymbol" charset="0"/>
              <a:buChar char="●"/>
              <a:tabLst/>
              <a:defRPr/>
            </a:pPr>
            <a:r>
              <a:rPr kumimoji="0" lang="cs-CZ" sz="1900" b="0" i="0" u="none" strike="noStrike" kern="0" cap="none" spc="0" normalizeH="0" baseline="0" noProof="0" smtClean="0">
                <a:ln>
                  <a:noFill/>
                </a:ln>
                <a:solidFill>
                  <a:srgbClr val="000000"/>
                </a:solidFill>
                <a:effectLst/>
                <a:uLnTx/>
                <a:uFillTx/>
                <a:latin typeface="+mn-lt"/>
              </a:rPr>
              <a:t>WMI filtry</a:t>
            </a:r>
          </a:p>
          <a:p>
            <a:pPr marL="431800" marR="0" lvl="0" indent="-323850" algn="l" defTabSz="449263" rtl="0" eaLnBrk="1" fontAlgn="base" latinLnBrk="0" hangingPunct="1">
              <a:lnSpc>
                <a:spcPct val="67000"/>
              </a:lnSpc>
              <a:spcBef>
                <a:spcPts val="1425"/>
              </a:spcBef>
              <a:spcAft>
                <a:spcPct val="0"/>
              </a:spcAft>
              <a:buClr>
                <a:srgbClr val="000000"/>
              </a:buClr>
              <a:buSzPct val="45000"/>
              <a:buFont typeface="StarSymbol" charset="0"/>
              <a:buChar char="●"/>
              <a:tabLst/>
              <a:defRPr/>
            </a:pPr>
            <a:r>
              <a:rPr kumimoji="0" lang="cs-CZ" sz="2100" b="0" i="0" u="none" strike="noStrike" kern="0" cap="none" spc="0" normalizeH="0" baseline="0" noProof="0" smtClean="0">
                <a:ln>
                  <a:noFill/>
                </a:ln>
                <a:solidFill>
                  <a:srgbClr val="000000"/>
                </a:solidFill>
                <a:effectLst/>
                <a:uLnTx/>
                <a:uFillTx/>
                <a:latin typeface="+mn-lt"/>
                <a:ea typeface="+mn-ea"/>
                <a:cs typeface="+mn-cs"/>
              </a:rPr>
              <a:t>Lokální politiky (možnost použití bez AD)</a:t>
            </a:r>
            <a:endParaRPr kumimoji="0" lang="cs-CZ" sz="2100" b="0" i="0" u="none" strike="noStrike" kern="0" cap="none" spc="0" normalizeH="0" baseline="0" noProof="0" dirty="0">
              <a:ln>
                <a:noFill/>
              </a:ln>
              <a:solidFill>
                <a:srgbClr val="000000"/>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ablona_P2003">
  <a:themeElements>
    <a:clrScheme name="UO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UOS">
      <a:majorFont>
        <a:latin typeface="Arial Black"/>
        <a:ea typeface=""/>
        <a:cs typeface=""/>
      </a:majorFont>
      <a:minorFont>
        <a:latin typeface="Arial"/>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defRPr>
        </a:defPPr>
      </a:lstStyle>
    </a:lnDef>
  </a:objectDefaults>
  <a:extraClrSchemeLst>
    <a:extraClrScheme>
      <a:clrScheme name="UO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O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O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O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O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O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O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tiv sady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iv sady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Sablona_P2003</Template>
  <TotalTime>391</TotalTime>
  <Words>1300</Words>
  <Application>Microsoft Office PowerPoint</Application>
  <PresentationFormat>Vlastní</PresentationFormat>
  <Paragraphs>191</Paragraphs>
  <Slides>21</Slides>
  <Notes>3</Notes>
  <HiddenSlides>0</HiddenSlides>
  <MMClips>0</MMClips>
  <ScaleCrop>false</ScaleCrop>
  <HeadingPairs>
    <vt:vector size="4" baseType="variant">
      <vt:variant>
        <vt:lpstr>Motiv</vt:lpstr>
      </vt:variant>
      <vt:variant>
        <vt:i4>1</vt:i4>
      </vt:variant>
      <vt:variant>
        <vt:lpstr>Nadpisy snímků</vt:lpstr>
      </vt:variant>
      <vt:variant>
        <vt:i4>21</vt:i4>
      </vt:variant>
    </vt:vector>
  </HeadingPairs>
  <TitlesOfParts>
    <vt:vector size="22" baseType="lpstr">
      <vt:lpstr>Sablona_P2003</vt:lpstr>
      <vt:lpstr>Snímek 1</vt:lpstr>
      <vt:lpstr>Snímek 2</vt:lpstr>
      <vt:lpstr>Snímek 3</vt:lpstr>
      <vt:lpstr>Snímek 4</vt:lpstr>
      <vt:lpstr>Snímek 5</vt:lpstr>
      <vt:lpstr>Snímek 6</vt:lpstr>
      <vt:lpstr>Správa uživatelů</vt:lpstr>
      <vt:lpstr>Snímek 8</vt:lpstr>
      <vt:lpstr>Snímek 9</vt:lpstr>
      <vt:lpstr>Snímek 10</vt:lpstr>
      <vt:lpstr>Snímek 11</vt:lpstr>
      <vt:lpstr>Snímek 12</vt:lpstr>
      <vt:lpstr>Snímek 13</vt:lpstr>
      <vt:lpstr>Snímek 14</vt:lpstr>
      <vt:lpstr>Snímek 15</vt:lpstr>
      <vt:lpstr>Snímek 16</vt:lpstr>
      <vt:lpstr>Snímek 17</vt:lpstr>
      <vt:lpstr>Snímek 18</vt:lpstr>
      <vt:lpstr>Snímek 19</vt:lpstr>
      <vt:lpstr>Snímek 20</vt:lpstr>
      <vt:lpstr>Orientace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Snímek 1</dc:title>
  <dc:creator>Miroslav Pragl</dc:creator>
  <cp:lastModifiedBy>Miroslav Pragl</cp:lastModifiedBy>
  <cp:revision>139</cp:revision>
  <dcterms:created xsi:type="dcterms:W3CDTF">2009-10-19T12:32:08Z</dcterms:created>
  <dcterms:modified xsi:type="dcterms:W3CDTF">2009-10-30T13:38:26Z</dcterms:modified>
</cp:coreProperties>
</file>